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7556500" cy="10693400"/>
  <p:notesSz cx="6858000" cy="9144000"/>
  <p:embeddedFontLst>
    <p:embeddedFont>
      <p:font typeface="Be Vietnam Medium" charset="1" panose="00000600000000000000"/>
      <p:regular r:id="rId21"/>
    </p:embeddedFont>
    <p:embeddedFont>
      <p:font typeface="Open Sans Bold Italics" charset="1" panose="020B0806030504020204"/>
      <p:regular r:id="rId22"/>
    </p:embeddedFont>
    <p:embeddedFont>
      <p:font typeface="Open Sans Italics" charset="1" panose="020B0606030504020204"/>
      <p:regular r:id="rId23"/>
    </p:embeddedFont>
    <p:embeddedFont>
      <p:font typeface="Open Sans Bold" charset="1" panose="020B0806030504020204"/>
      <p:regular r:id="rId24"/>
    </p:embeddedFont>
    <p:embeddedFont>
      <p:font typeface="Open Sans" charset="1" panose="020B06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560000" cy="10692000"/>
          </a:xfrm>
          <a:custGeom>
            <a:avLst/>
            <a:gdLst/>
            <a:ahLst/>
            <a:cxnLst/>
            <a:rect r="r" b="b" t="t" l="l"/>
            <a:pathLst>
              <a:path h="10692000" w="7560000">
                <a:moveTo>
                  <a:pt x="0" y="0"/>
                </a:moveTo>
                <a:lnTo>
                  <a:pt x="7560000" y="0"/>
                </a:lnTo>
                <a:lnTo>
                  <a:pt x="7560000" y="10692000"/>
                </a:lnTo>
                <a:lnTo>
                  <a:pt x="0" y="10692000"/>
                </a:lnTo>
                <a:lnTo>
                  <a:pt x="0" y="0"/>
                </a:lnTo>
                <a:close/>
              </a:path>
            </a:pathLst>
          </a:custGeom>
          <a:blipFill>
            <a:blip r:embed="rId2"/>
            <a:stretch>
              <a:fillRect l="-56859" t="-1069" r="-56859" b="-1069"/>
            </a:stretch>
          </a:blipFill>
        </p:spPr>
      </p:sp>
      <p:sp>
        <p:nvSpPr>
          <p:cNvPr name="Freeform 3" id="3"/>
          <p:cNvSpPr/>
          <p:nvPr/>
        </p:nvSpPr>
        <p:spPr>
          <a:xfrm flipH="false" flipV="false" rot="0">
            <a:off x="0" y="13047"/>
            <a:ext cx="7560000" cy="10686153"/>
          </a:xfrm>
          <a:custGeom>
            <a:avLst/>
            <a:gdLst/>
            <a:ahLst/>
            <a:cxnLst/>
            <a:rect r="r" b="b" t="t" l="l"/>
            <a:pathLst>
              <a:path h="10686153" w="7560000">
                <a:moveTo>
                  <a:pt x="0" y="0"/>
                </a:moveTo>
                <a:lnTo>
                  <a:pt x="7560000" y="0"/>
                </a:lnTo>
                <a:lnTo>
                  <a:pt x="7560000" y="10686153"/>
                </a:lnTo>
                <a:lnTo>
                  <a:pt x="0" y="10686153"/>
                </a:lnTo>
                <a:lnTo>
                  <a:pt x="0" y="0"/>
                </a:lnTo>
                <a:close/>
              </a:path>
            </a:pathLst>
          </a:custGeom>
          <a:blipFill>
            <a:blip r:embed="rId3">
              <a:alphaModFix amt="16000"/>
            </a:blip>
            <a:stretch>
              <a:fillRect l="-67866" t="-11111" r="-67866" b="0"/>
            </a:stretch>
          </a:blipFill>
          <a:ln cap="sq">
            <a:noFill/>
            <a:prstDash val="solid"/>
            <a:miter/>
          </a:ln>
        </p:spPr>
      </p:sp>
      <p:sp>
        <p:nvSpPr>
          <p:cNvPr name="TextBox 4" id="4"/>
          <p:cNvSpPr txBox="true"/>
          <p:nvPr/>
        </p:nvSpPr>
        <p:spPr>
          <a:xfrm rot="0">
            <a:off x="1265268" y="4521936"/>
            <a:ext cx="5029465" cy="695959"/>
          </a:xfrm>
          <a:prstGeom prst="rect">
            <a:avLst/>
          </a:prstGeom>
        </p:spPr>
        <p:txBody>
          <a:bodyPr anchor="t" rtlCol="false" tIns="0" lIns="0" bIns="0" rIns="0">
            <a:spAutoFit/>
          </a:bodyPr>
          <a:lstStyle/>
          <a:p>
            <a:pPr algn="l">
              <a:lnSpc>
                <a:spcPts val="5740"/>
              </a:lnSpc>
            </a:pPr>
            <a:r>
              <a:rPr lang="en-US" b="true" sz="4100" spc="332">
                <a:solidFill>
                  <a:srgbClr val="FFFFFF"/>
                </a:solidFill>
                <a:latin typeface="Be Vietnam Medium"/>
                <a:ea typeface="Be Vietnam Medium"/>
                <a:cs typeface="Be Vietnam Medium"/>
                <a:sym typeface="Be Vietnam Medium"/>
              </a:rPr>
              <a:t>ANISSA MARZOUK</a:t>
            </a:r>
          </a:p>
        </p:txBody>
      </p:sp>
      <p:sp>
        <p:nvSpPr>
          <p:cNvPr name="AutoShape 5" id="5"/>
          <p:cNvSpPr/>
          <p:nvPr/>
        </p:nvSpPr>
        <p:spPr>
          <a:xfrm flipH="true" flipV="true">
            <a:off x="1303368" y="5346000"/>
            <a:ext cx="0" cy="5343077"/>
          </a:xfrm>
          <a:prstGeom prst="line">
            <a:avLst/>
          </a:prstGeom>
          <a:ln cap="flat" w="76200">
            <a:solidFill>
              <a:srgbClr val="FFFFFF"/>
            </a:solidFill>
            <a:prstDash val="solid"/>
            <a:headEnd type="none" len="sm" w="sm"/>
            <a:tailEnd type="none" len="sm" w="sm"/>
          </a:ln>
        </p:spPr>
      </p:sp>
      <p:sp>
        <p:nvSpPr>
          <p:cNvPr name="AutoShape 6" id="6"/>
          <p:cNvSpPr/>
          <p:nvPr/>
        </p:nvSpPr>
        <p:spPr>
          <a:xfrm flipV="true">
            <a:off x="6256632" y="950"/>
            <a:ext cx="0" cy="4597186"/>
          </a:xfrm>
          <a:prstGeom prst="line">
            <a:avLst/>
          </a:prstGeom>
          <a:ln cap="flat" w="76200">
            <a:solidFill>
              <a:srgbClr val="FFFFFF"/>
            </a:solidFill>
            <a:prstDash val="solid"/>
            <a:headEnd type="none" len="sm" w="sm"/>
            <a:tailEnd type="none" len="sm" w="sm"/>
          </a:ln>
        </p:spPr>
      </p:sp>
      <p:sp>
        <p:nvSpPr>
          <p:cNvPr name="TextBox 7" id="7"/>
          <p:cNvSpPr txBox="true"/>
          <p:nvPr/>
        </p:nvSpPr>
        <p:spPr>
          <a:xfrm rot="0">
            <a:off x="2469406" y="6152632"/>
            <a:ext cx="3050381" cy="314699"/>
          </a:xfrm>
          <a:prstGeom prst="rect">
            <a:avLst/>
          </a:prstGeom>
        </p:spPr>
        <p:txBody>
          <a:bodyPr anchor="t" rtlCol="false" tIns="0" lIns="0" bIns="0" rIns="0">
            <a:spAutoFit/>
          </a:bodyPr>
          <a:lstStyle/>
          <a:p>
            <a:pPr algn="ctr">
              <a:lnSpc>
                <a:spcPts val="2604"/>
              </a:lnSpc>
            </a:pPr>
            <a:r>
              <a:rPr lang="en-US" b="true" sz="1860">
                <a:solidFill>
                  <a:srgbClr val="FFFFFF"/>
                </a:solidFill>
                <a:latin typeface="Be Vietnam Medium"/>
                <a:ea typeface="Be Vietnam Medium"/>
                <a:cs typeface="Be Vietnam Medium"/>
                <a:sym typeface="Be Vietnam Medium"/>
              </a:rPr>
              <a:t>ANALYSTE CYBERSECURITE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461782" y="2517456"/>
            <a:ext cx="3318218" cy="1633760"/>
          </a:xfrm>
          <a:custGeom>
            <a:avLst/>
            <a:gdLst/>
            <a:ahLst/>
            <a:cxnLst/>
            <a:rect r="r" b="b" t="t" l="l"/>
            <a:pathLst>
              <a:path h="1633760" w="3318218">
                <a:moveTo>
                  <a:pt x="0" y="0"/>
                </a:moveTo>
                <a:lnTo>
                  <a:pt x="3318218" y="0"/>
                </a:lnTo>
                <a:lnTo>
                  <a:pt x="3318218" y="1633760"/>
                </a:lnTo>
                <a:lnTo>
                  <a:pt x="0" y="1633760"/>
                </a:lnTo>
                <a:lnTo>
                  <a:pt x="0" y="0"/>
                </a:lnTo>
                <a:close/>
              </a:path>
            </a:pathLst>
          </a:custGeom>
          <a:blipFill>
            <a:blip r:embed="rId2"/>
            <a:stretch>
              <a:fillRect l="0" t="0" r="-7901" b="0"/>
            </a:stretch>
          </a:blipFill>
        </p:spPr>
      </p:sp>
      <p:sp>
        <p:nvSpPr>
          <p:cNvPr name="Freeform 3" id="3"/>
          <p:cNvSpPr/>
          <p:nvPr/>
        </p:nvSpPr>
        <p:spPr>
          <a:xfrm flipH="false" flipV="false" rot="0">
            <a:off x="3969488" y="4793822"/>
            <a:ext cx="3093820" cy="1683132"/>
          </a:xfrm>
          <a:custGeom>
            <a:avLst/>
            <a:gdLst/>
            <a:ahLst/>
            <a:cxnLst/>
            <a:rect r="r" b="b" t="t" l="l"/>
            <a:pathLst>
              <a:path h="1683132" w="3093820">
                <a:moveTo>
                  <a:pt x="0" y="0"/>
                </a:moveTo>
                <a:lnTo>
                  <a:pt x="3093820" y="0"/>
                </a:lnTo>
                <a:lnTo>
                  <a:pt x="3093820" y="1683132"/>
                </a:lnTo>
                <a:lnTo>
                  <a:pt x="0" y="1683132"/>
                </a:lnTo>
                <a:lnTo>
                  <a:pt x="0" y="0"/>
                </a:lnTo>
                <a:close/>
              </a:path>
            </a:pathLst>
          </a:custGeom>
          <a:blipFill>
            <a:blip r:embed="rId3"/>
            <a:stretch>
              <a:fillRect l="0" t="-34697" r="-103722" b="-57784"/>
            </a:stretch>
          </a:blipFill>
        </p:spPr>
      </p:sp>
      <p:sp>
        <p:nvSpPr>
          <p:cNvPr name="Freeform 4" id="4"/>
          <p:cNvSpPr/>
          <p:nvPr/>
        </p:nvSpPr>
        <p:spPr>
          <a:xfrm flipH="false" flipV="false" rot="0">
            <a:off x="540719" y="4793822"/>
            <a:ext cx="3239281" cy="1683132"/>
          </a:xfrm>
          <a:custGeom>
            <a:avLst/>
            <a:gdLst/>
            <a:ahLst/>
            <a:cxnLst/>
            <a:rect r="r" b="b" t="t" l="l"/>
            <a:pathLst>
              <a:path h="1683132" w="3239281">
                <a:moveTo>
                  <a:pt x="0" y="0"/>
                </a:moveTo>
                <a:lnTo>
                  <a:pt x="3239281" y="0"/>
                </a:lnTo>
                <a:lnTo>
                  <a:pt x="3239281" y="1683132"/>
                </a:lnTo>
                <a:lnTo>
                  <a:pt x="0" y="1683132"/>
                </a:lnTo>
                <a:lnTo>
                  <a:pt x="0" y="0"/>
                </a:lnTo>
                <a:close/>
              </a:path>
            </a:pathLst>
          </a:custGeom>
          <a:blipFill>
            <a:blip r:embed="rId4"/>
            <a:stretch>
              <a:fillRect l="-6601" t="0" r="-10043" b="0"/>
            </a:stretch>
          </a:blipFill>
        </p:spPr>
      </p:sp>
      <p:sp>
        <p:nvSpPr>
          <p:cNvPr name="Freeform 5" id="5"/>
          <p:cNvSpPr/>
          <p:nvPr/>
        </p:nvSpPr>
        <p:spPr>
          <a:xfrm flipH="false" flipV="false" rot="0">
            <a:off x="3912854" y="2517456"/>
            <a:ext cx="3093820" cy="1633760"/>
          </a:xfrm>
          <a:custGeom>
            <a:avLst/>
            <a:gdLst/>
            <a:ahLst/>
            <a:cxnLst/>
            <a:rect r="r" b="b" t="t" l="l"/>
            <a:pathLst>
              <a:path h="1633760" w="3093820">
                <a:moveTo>
                  <a:pt x="0" y="0"/>
                </a:moveTo>
                <a:lnTo>
                  <a:pt x="3093820" y="0"/>
                </a:lnTo>
                <a:lnTo>
                  <a:pt x="3093820" y="1633760"/>
                </a:lnTo>
                <a:lnTo>
                  <a:pt x="0" y="1633760"/>
                </a:lnTo>
                <a:lnTo>
                  <a:pt x="0" y="0"/>
                </a:lnTo>
                <a:close/>
              </a:path>
            </a:pathLst>
          </a:custGeom>
          <a:blipFill>
            <a:blip r:embed="rId5"/>
            <a:stretch>
              <a:fillRect l="0" t="0" r="0" b="0"/>
            </a:stretch>
          </a:blipFill>
        </p:spPr>
      </p:sp>
      <p:sp>
        <p:nvSpPr>
          <p:cNvPr name="Freeform 6" id="6"/>
          <p:cNvSpPr/>
          <p:nvPr/>
        </p:nvSpPr>
        <p:spPr>
          <a:xfrm flipH="false" flipV="false" rot="0">
            <a:off x="540719" y="7188186"/>
            <a:ext cx="3239281" cy="1677120"/>
          </a:xfrm>
          <a:custGeom>
            <a:avLst/>
            <a:gdLst/>
            <a:ahLst/>
            <a:cxnLst/>
            <a:rect r="r" b="b" t="t" l="l"/>
            <a:pathLst>
              <a:path h="1677120" w="3239281">
                <a:moveTo>
                  <a:pt x="0" y="0"/>
                </a:moveTo>
                <a:lnTo>
                  <a:pt x="3239281" y="0"/>
                </a:lnTo>
                <a:lnTo>
                  <a:pt x="3239281" y="1677120"/>
                </a:lnTo>
                <a:lnTo>
                  <a:pt x="0" y="1677120"/>
                </a:lnTo>
                <a:lnTo>
                  <a:pt x="0" y="0"/>
                </a:lnTo>
                <a:close/>
              </a:path>
            </a:pathLst>
          </a:custGeom>
          <a:blipFill>
            <a:blip r:embed="rId6"/>
            <a:stretch>
              <a:fillRect l="-17012" t="0" r="0" b="-538"/>
            </a:stretch>
          </a:blipFill>
        </p:spPr>
      </p:sp>
      <p:sp>
        <p:nvSpPr>
          <p:cNvPr name="Freeform 7" id="7"/>
          <p:cNvSpPr/>
          <p:nvPr/>
        </p:nvSpPr>
        <p:spPr>
          <a:xfrm flipH="false" flipV="false" rot="0">
            <a:off x="4053949" y="7211993"/>
            <a:ext cx="3009359" cy="1653313"/>
          </a:xfrm>
          <a:custGeom>
            <a:avLst/>
            <a:gdLst/>
            <a:ahLst/>
            <a:cxnLst/>
            <a:rect r="r" b="b" t="t" l="l"/>
            <a:pathLst>
              <a:path h="1653313" w="3009359">
                <a:moveTo>
                  <a:pt x="0" y="0"/>
                </a:moveTo>
                <a:lnTo>
                  <a:pt x="3009359" y="0"/>
                </a:lnTo>
                <a:lnTo>
                  <a:pt x="3009359" y="1653313"/>
                </a:lnTo>
                <a:lnTo>
                  <a:pt x="0" y="1653313"/>
                </a:lnTo>
                <a:lnTo>
                  <a:pt x="0" y="0"/>
                </a:lnTo>
                <a:close/>
              </a:path>
            </a:pathLst>
          </a:custGeom>
          <a:blipFill>
            <a:blip r:embed="rId7"/>
            <a:stretch>
              <a:fillRect l="-23467" t="0" r="0" b="-4202"/>
            </a:stretch>
          </a:blipFill>
        </p:spPr>
      </p:sp>
      <p:sp>
        <p:nvSpPr>
          <p:cNvPr name="TextBox 8" id="8"/>
          <p:cNvSpPr txBox="true"/>
          <p:nvPr/>
        </p:nvSpPr>
        <p:spPr>
          <a:xfrm rot="0">
            <a:off x="399956" y="931906"/>
            <a:ext cx="7003911" cy="676065"/>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Investigati</a:t>
            </a:r>
            <a:r>
              <a:rPr lang="en-US" sz="800">
                <a:solidFill>
                  <a:srgbClr val="FFFFFF"/>
                </a:solidFill>
                <a:latin typeface="Open Sans"/>
                <a:ea typeface="Open Sans"/>
                <a:cs typeface="Open Sans"/>
                <a:sym typeface="Open Sans"/>
              </a:rPr>
              <a:t>on complète suite à un incident, à partir de logs et de traces réseau (PCAP, Sysmon).</a:t>
            </a:r>
          </a:p>
          <a:p>
            <a:pPr algn="l">
              <a:lnSpc>
                <a:spcPts val="1120"/>
              </a:lnSpc>
            </a:pPr>
            <a:r>
              <a:rPr lang="en-US" sz="800">
                <a:solidFill>
                  <a:srgbClr val="FFFFFF"/>
                </a:solidFill>
                <a:latin typeface="Open Sans"/>
                <a:ea typeface="Open Sans"/>
                <a:cs typeface="Open Sans"/>
                <a:sym typeface="Open Sans"/>
              </a:rPr>
              <a:t>Reconstitution du déroulé, distinction entre faux positif et compromission, et rédaction d’un rapport structuré.</a:t>
            </a:r>
          </a:p>
          <a:p>
            <a:pPr algn="l">
              <a:lnSpc>
                <a:spcPts val="1120"/>
              </a:lnSpc>
            </a:pPr>
            <a:r>
              <a:rPr lang="en-US" sz="800">
                <a:solidFill>
                  <a:srgbClr val="FFFFFF"/>
                </a:solidFill>
                <a:latin typeface="Open Sans"/>
                <a:ea typeface="Open Sans"/>
                <a:cs typeface="Open Sans"/>
                <a:sym typeface="Open Sans"/>
              </a:rPr>
              <a:t>Ce projet m’a appris à adopter une posture d’enquêteur rigoureux, capable de croiser des sources techniques et de documenter avec objectivité.</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Elastic , TheHIVE, Wireshark , cyberchef, oletools</a:t>
            </a:r>
          </a:p>
        </p:txBody>
      </p:sp>
      <p:sp>
        <p:nvSpPr>
          <p:cNvPr name="TextBox 9" id="9"/>
          <p:cNvSpPr txBox="true"/>
          <p:nvPr/>
        </p:nvSpPr>
        <p:spPr>
          <a:xfrm rot="0">
            <a:off x="0" y="590900"/>
            <a:ext cx="3811688"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Pro</a:t>
            </a:r>
            <a:r>
              <a:rPr lang="en-US" sz="999">
                <a:solidFill>
                  <a:srgbClr val="FFFFFF"/>
                </a:solidFill>
                <a:latin typeface="Open Sans"/>
                <a:ea typeface="Open Sans"/>
                <a:cs typeface="Open Sans"/>
                <a:sym typeface="Open Sans"/>
              </a:rPr>
              <a:t>jet 6 – Enquête sur incidents de cybersécurité</a:t>
            </a:r>
          </a:p>
        </p:txBody>
      </p:sp>
      <p:sp>
        <p:nvSpPr>
          <p:cNvPr name="TextBox 10" id="10"/>
          <p:cNvSpPr txBox="true"/>
          <p:nvPr/>
        </p:nvSpPr>
        <p:spPr>
          <a:xfrm rot="0">
            <a:off x="403744" y="4253722"/>
            <a:ext cx="3376256" cy="269664"/>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Tentatives d’exploitation Log4Shell (jndi:ldap://...) en provenance de plusieurs IP</a:t>
            </a:r>
          </a:p>
        </p:txBody>
      </p:sp>
      <p:sp>
        <p:nvSpPr>
          <p:cNvPr name="TextBox 11" id="11"/>
          <p:cNvSpPr txBox="true"/>
          <p:nvPr/>
        </p:nvSpPr>
        <p:spPr>
          <a:xfrm rot="0">
            <a:off x="3912854" y="4255991"/>
            <a:ext cx="3122137" cy="251076"/>
          </a:xfrm>
          <a:prstGeom prst="rect">
            <a:avLst/>
          </a:prstGeom>
        </p:spPr>
        <p:txBody>
          <a:bodyPr anchor="t" rtlCol="false" tIns="0" lIns="0" bIns="0" rIns="0">
            <a:spAutoFit/>
          </a:bodyPr>
          <a:lstStyle/>
          <a:p>
            <a:pPr algn="ctr">
              <a:lnSpc>
                <a:spcPts val="1079"/>
              </a:lnSpc>
            </a:pPr>
            <a:r>
              <a:rPr lang="en-US" sz="771">
                <a:solidFill>
                  <a:srgbClr val="FFFFFF"/>
                </a:solidFill>
                <a:latin typeface="Open Sans"/>
                <a:ea typeface="Open Sans"/>
                <a:cs typeface="Open Sans"/>
                <a:sym typeface="Open Sans"/>
              </a:rPr>
              <a:t>Req</a:t>
            </a:r>
            <a:r>
              <a:rPr lang="en-US" sz="771">
                <a:solidFill>
                  <a:srgbClr val="FFFFFF"/>
                </a:solidFill>
                <a:latin typeface="Open Sans"/>
                <a:ea typeface="Open Sans"/>
                <a:cs typeface="Open Sans"/>
                <a:sym typeface="Open Sans"/>
              </a:rPr>
              <a:t>uête HTTP suspecte vers /news.php, suivie d’un POST vers /login/process.php.</a:t>
            </a:r>
          </a:p>
        </p:txBody>
      </p:sp>
      <p:sp>
        <p:nvSpPr>
          <p:cNvPr name="TextBox 12" id="12"/>
          <p:cNvSpPr txBox="true"/>
          <p:nvPr/>
        </p:nvSpPr>
        <p:spPr>
          <a:xfrm rot="0">
            <a:off x="3971671" y="6572204"/>
            <a:ext cx="3091637" cy="269664"/>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Analyse d’un document Word malveillant détectant du code obfusqué et l’exécution de commandes</a:t>
            </a:r>
          </a:p>
        </p:txBody>
      </p:sp>
      <p:sp>
        <p:nvSpPr>
          <p:cNvPr name="TextBox 13" id="13"/>
          <p:cNvSpPr txBox="true"/>
          <p:nvPr/>
        </p:nvSpPr>
        <p:spPr>
          <a:xfrm rot="0">
            <a:off x="540719" y="6572204"/>
            <a:ext cx="3239281" cy="405131"/>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N</a:t>
            </a:r>
            <a:r>
              <a:rPr lang="en-US" sz="800">
                <a:solidFill>
                  <a:srgbClr val="FFFFFF"/>
                </a:solidFill>
                <a:latin typeface="Open Sans"/>
                <a:ea typeface="Open Sans"/>
                <a:cs typeface="Open Sans"/>
                <a:sym typeface="Open Sans"/>
              </a:rPr>
              <a:t>ombreuses requêtes contenant une injection Log4Shell (jndi:ldap://78.34.3.1) dans des paramètres d’URL.</a:t>
            </a:r>
          </a:p>
          <a:p>
            <a:pPr algn="ctr">
              <a:lnSpc>
                <a:spcPts val="1120"/>
              </a:lnSpc>
            </a:pPr>
          </a:p>
        </p:txBody>
      </p:sp>
      <p:sp>
        <p:nvSpPr>
          <p:cNvPr name="TextBox 14" id="14"/>
          <p:cNvSpPr txBox="true"/>
          <p:nvPr/>
        </p:nvSpPr>
        <p:spPr>
          <a:xfrm rot="0">
            <a:off x="4475896" y="8966845"/>
            <a:ext cx="2165465"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Décoder url avec Cyberchef</a:t>
            </a:r>
          </a:p>
        </p:txBody>
      </p:sp>
      <p:sp>
        <p:nvSpPr>
          <p:cNvPr name="TextBox 15" id="15"/>
          <p:cNvSpPr txBox="true"/>
          <p:nvPr/>
        </p:nvSpPr>
        <p:spPr>
          <a:xfrm rot="0">
            <a:off x="399956" y="8956685"/>
            <a:ext cx="3380044" cy="269664"/>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Requête sur Elastic affichant des occurrences d’exécution du processus powershell.exe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514910" y="3875391"/>
            <a:ext cx="3035599" cy="1425665"/>
          </a:xfrm>
          <a:custGeom>
            <a:avLst/>
            <a:gdLst/>
            <a:ahLst/>
            <a:cxnLst/>
            <a:rect r="r" b="b" t="t" l="l"/>
            <a:pathLst>
              <a:path h="1425665" w="3035599">
                <a:moveTo>
                  <a:pt x="0" y="0"/>
                </a:moveTo>
                <a:lnTo>
                  <a:pt x="3035599" y="0"/>
                </a:lnTo>
                <a:lnTo>
                  <a:pt x="3035599" y="1425665"/>
                </a:lnTo>
                <a:lnTo>
                  <a:pt x="0" y="1425665"/>
                </a:lnTo>
                <a:lnTo>
                  <a:pt x="0" y="0"/>
                </a:lnTo>
                <a:close/>
              </a:path>
            </a:pathLst>
          </a:custGeom>
          <a:blipFill>
            <a:blip r:embed="rId2"/>
            <a:stretch>
              <a:fillRect l="0" t="-10047" r="0" b="-10047"/>
            </a:stretch>
          </a:blipFill>
        </p:spPr>
      </p:sp>
      <p:sp>
        <p:nvSpPr>
          <p:cNvPr name="Freeform 3" id="3"/>
          <p:cNvSpPr/>
          <p:nvPr/>
        </p:nvSpPr>
        <p:spPr>
          <a:xfrm flipH="false" flipV="false" rot="0">
            <a:off x="514910" y="1899145"/>
            <a:ext cx="3035599" cy="1685957"/>
          </a:xfrm>
          <a:custGeom>
            <a:avLst/>
            <a:gdLst/>
            <a:ahLst/>
            <a:cxnLst/>
            <a:rect r="r" b="b" t="t" l="l"/>
            <a:pathLst>
              <a:path h="1685957" w="3035599">
                <a:moveTo>
                  <a:pt x="0" y="0"/>
                </a:moveTo>
                <a:lnTo>
                  <a:pt x="3035599" y="0"/>
                </a:lnTo>
                <a:lnTo>
                  <a:pt x="3035599" y="1685957"/>
                </a:lnTo>
                <a:lnTo>
                  <a:pt x="0" y="1685957"/>
                </a:lnTo>
                <a:lnTo>
                  <a:pt x="0" y="0"/>
                </a:lnTo>
                <a:close/>
              </a:path>
            </a:pathLst>
          </a:custGeom>
          <a:blipFill>
            <a:blip r:embed="rId3"/>
            <a:stretch>
              <a:fillRect l="0" t="0" r="0" b="-1613"/>
            </a:stretch>
          </a:blipFill>
        </p:spPr>
      </p:sp>
      <p:sp>
        <p:nvSpPr>
          <p:cNvPr name="Freeform 4" id="4"/>
          <p:cNvSpPr/>
          <p:nvPr/>
        </p:nvSpPr>
        <p:spPr>
          <a:xfrm flipH="false" flipV="false" rot="0">
            <a:off x="3819401" y="1899145"/>
            <a:ext cx="2984599" cy="1685957"/>
          </a:xfrm>
          <a:custGeom>
            <a:avLst/>
            <a:gdLst/>
            <a:ahLst/>
            <a:cxnLst/>
            <a:rect r="r" b="b" t="t" l="l"/>
            <a:pathLst>
              <a:path h="1685957" w="2984599">
                <a:moveTo>
                  <a:pt x="0" y="0"/>
                </a:moveTo>
                <a:lnTo>
                  <a:pt x="2984599" y="0"/>
                </a:lnTo>
                <a:lnTo>
                  <a:pt x="2984599" y="1685957"/>
                </a:lnTo>
                <a:lnTo>
                  <a:pt x="0" y="1685957"/>
                </a:lnTo>
                <a:lnTo>
                  <a:pt x="0" y="0"/>
                </a:lnTo>
                <a:close/>
              </a:path>
            </a:pathLst>
          </a:custGeom>
          <a:blipFill>
            <a:blip r:embed="rId4"/>
            <a:stretch>
              <a:fillRect l="0" t="0" r="0" b="0"/>
            </a:stretch>
          </a:blipFill>
        </p:spPr>
      </p:sp>
      <p:sp>
        <p:nvSpPr>
          <p:cNvPr name="Freeform 5" id="5"/>
          <p:cNvSpPr/>
          <p:nvPr/>
        </p:nvSpPr>
        <p:spPr>
          <a:xfrm flipH="false" flipV="false" rot="0">
            <a:off x="3819401" y="3875391"/>
            <a:ext cx="2984599" cy="1425665"/>
          </a:xfrm>
          <a:custGeom>
            <a:avLst/>
            <a:gdLst/>
            <a:ahLst/>
            <a:cxnLst/>
            <a:rect r="r" b="b" t="t" l="l"/>
            <a:pathLst>
              <a:path h="1425665" w="2984599">
                <a:moveTo>
                  <a:pt x="0" y="0"/>
                </a:moveTo>
                <a:lnTo>
                  <a:pt x="2984599" y="0"/>
                </a:lnTo>
                <a:lnTo>
                  <a:pt x="2984599" y="1425665"/>
                </a:lnTo>
                <a:lnTo>
                  <a:pt x="0" y="1425665"/>
                </a:lnTo>
                <a:lnTo>
                  <a:pt x="0" y="0"/>
                </a:lnTo>
                <a:close/>
              </a:path>
            </a:pathLst>
          </a:custGeom>
          <a:blipFill>
            <a:blip r:embed="rId5"/>
            <a:stretch>
              <a:fillRect l="0" t="-11051" r="0" b="-6845"/>
            </a:stretch>
          </a:blipFill>
        </p:spPr>
      </p:sp>
      <p:sp>
        <p:nvSpPr>
          <p:cNvPr name="Freeform 6" id="6"/>
          <p:cNvSpPr/>
          <p:nvPr/>
        </p:nvSpPr>
        <p:spPr>
          <a:xfrm flipH="false" flipV="false" rot="0">
            <a:off x="514910" y="6122526"/>
            <a:ext cx="3035599" cy="1693105"/>
          </a:xfrm>
          <a:custGeom>
            <a:avLst/>
            <a:gdLst/>
            <a:ahLst/>
            <a:cxnLst/>
            <a:rect r="r" b="b" t="t" l="l"/>
            <a:pathLst>
              <a:path h="1693105" w="3035599">
                <a:moveTo>
                  <a:pt x="0" y="0"/>
                </a:moveTo>
                <a:lnTo>
                  <a:pt x="3035599" y="0"/>
                </a:lnTo>
                <a:lnTo>
                  <a:pt x="3035599" y="1693105"/>
                </a:lnTo>
                <a:lnTo>
                  <a:pt x="0" y="1693105"/>
                </a:lnTo>
                <a:lnTo>
                  <a:pt x="0" y="0"/>
                </a:lnTo>
                <a:close/>
              </a:path>
            </a:pathLst>
          </a:custGeom>
          <a:blipFill>
            <a:blip r:embed="rId6"/>
            <a:stretch>
              <a:fillRect l="0" t="-335" r="0" b="-335"/>
            </a:stretch>
          </a:blipFill>
        </p:spPr>
      </p:sp>
      <p:sp>
        <p:nvSpPr>
          <p:cNvPr name="Freeform 7" id="7"/>
          <p:cNvSpPr/>
          <p:nvPr/>
        </p:nvSpPr>
        <p:spPr>
          <a:xfrm flipH="false" flipV="false" rot="0">
            <a:off x="3819401" y="6115293"/>
            <a:ext cx="2984599" cy="1700339"/>
          </a:xfrm>
          <a:custGeom>
            <a:avLst/>
            <a:gdLst/>
            <a:ahLst/>
            <a:cxnLst/>
            <a:rect r="r" b="b" t="t" l="l"/>
            <a:pathLst>
              <a:path h="1700339" w="2984599">
                <a:moveTo>
                  <a:pt x="0" y="0"/>
                </a:moveTo>
                <a:lnTo>
                  <a:pt x="2984599" y="0"/>
                </a:lnTo>
                <a:lnTo>
                  <a:pt x="2984599" y="1700338"/>
                </a:lnTo>
                <a:lnTo>
                  <a:pt x="0" y="1700338"/>
                </a:lnTo>
                <a:lnTo>
                  <a:pt x="0" y="0"/>
                </a:lnTo>
                <a:close/>
              </a:path>
            </a:pathLst>
          </a:custGeom>
          <a:blipFill>
            <a:blip r:embed="rId7"/>
            <a:stretch>
              <a:fillRect l="-1462" t="-2299" r="-1805" b="0"/>
            </a:stretch>
          </a:blipFill>
        </p:spPr>
      </p:sp>
      <p:sp>
        <p:nvSpPr>
          <p:cNvPr name="Freeform 8" id="8"/>
          <p:cNvSpPr/>
          <p:nvPr/>
        </p:nvSpPr>
        <p:spPr>
          <a:xfrm flipH="false" flipV="false" rot="0">
            <a:off x="514910" y="8110906"/>
            <a:ext cx="3035599" cy="1602043"/>
          </a:xfrm>
          <a:custGeom>
            <a:avLst/>
            <a:gdLst/>
            <a:ahLst/>
            <a:cxnLst/>
            <a:rect r="r" b="b" t="t" l="l"/>
            <a:pathLst>
              <a:path h="1602043" w="3035599">
                <a:moveTo>
                  <a:pt x="0" y="0"/>
                </a:moveTo>
                <a:lnTo>
                  <a:pt x="3035599" y="0"/>
                </a:lnTo>
                <a:lnTo>
                  <a:pt x="3035599" y="1602043"/>
                </a:lnTo>
                <a:lnTo>
                  <a:pt x="0" y="1602043"/>
                </a:lnTo>
                <a:lnTo>
                  <a:pt x="0" y="0"/>
                </a:lnTo>
                <a:close/>
              </a:path>
            </a:pathLst>
          </a:custGeom>
          <a:blipFill>
            <a:blip r:embed="rId8"/>
            <a:stretch>
              <a:fillRect l="0" t="-6833" r="0" b="-58"/>
            </a:stretch>
          </a:blipFill>
        </p:spPr>
      </p:sp>
      <p:sp>
        <p:nvSpPr>
          <p:cNvPr name="TextBox 9" id="9"/>
          <p:cNvSpPr txBox="true"/>
          <p:nvPr/>
        </p:nvSpPr>
        <p:spPr>
          <a:xfrm rot="0">
            <a:off x="427147" y="654725"/>
            <a:ext cx="7065102" cy="811532"/>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Gesti</a:t>
            </a:r>
            <a:r>
              <a:rPr lang="en-US" sz="800">
                <a:solidFill>
                  <a:srgbClr val="FFFFFF"/>
                </a:solidFill>
                <a:latin typeface="Open Sans"/>
                <a:ea typeface="Open Sans"/>
                <a:cs typeface="Open Sans"/>
                <a:sym typeface="Open Sans"/>
              </a:rPr>
              <a:t>on d’un incident critique de bout en bout, de l’analyse technique à la communication vers les équipes internes.</a:t>
            </a:r>
          </a:p>
          <a:p>
            <a:pPr algn="l">
              <a:lnSpc>
                <a:spcPts val="1120"/>
              </a:lnSpc>
            </a:pPr>
            <a:r>
              <a:rPr lang="en-US" sz="800">
                <a:solidFill>
                  <a:srgbClr val="FFFFFF"/>
                </a:solidFill>
                <a:latin typeface="Open Sans"/>
                <a:ea typeface="Open Sans"/>
                <a:cs typeface="Open Sans"/>
                <a:sym typeface="Open Sans"/>
              </a:rPr>
              <a:t>Qualification des alertes.</a:t>
            </a:r>
          </a:p>
          <a:p>
            <a:pPr algn="l">
              <a:lnSpc>
                <a:spcPts val="1120"/>
              </a:lnSpc>
            </a:pPr>
            <a:r>
              <a:rPr lang="en-US" sz="800">
                <a:solidFill>
                  <a:srgbClr val="FFFFFF"/>
                </a:solidFill>
                <a:latin typeface="Open Sans"/>
                <a:ea typeface="Open Sans"/>
                <a:cs typeface="Open Sans"/>
                <a:sym typeface="Open Sans"/>
              </a:rPr>
              <a:t>Ce projet a permis d’appliquer une méthodologie d’investigation, de proposer des mesures correctives, et de présenter des recommandations claires.</a:t>
            </a:r>
          </a:p>
          <a:p>
            <a:pPr algn="l">
              <a:lnSpc>
                <a:spcPts val="1120"/>
              </a:lnSpc>
            </a:pPr>
            <a:r>
              <a:rPr lang="en-US" sz="800">
                <a:solidFill>
                  <a:srgbClr val="FFFFFF"/>
                </a:solidFill>
                <a:latin typeface="Open Sans"/>
                <a:ea typeface="Open Sans"/>
                <a:cs typeface="Open Sans"/>
                <a:sym typeface="Open Sans"/>
              </a:rPr>
              <a:t>Il m’a aidée à développer un leadership technique et une capacité à vulgariser des sujets complexes auprès de non-spécialistes.</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TheHive , Elastic , Wazuh</a:t>
            </a:r>
          </a:p>
        </p:txBody>
      </p:sp>
      <p:sp>
        <p:nvSpPr>
          <p:cNvPr name="TextBox 10" id="10"/>
          <p:cNvSpPr txBox="true"/>
          <p:nvPr/>
        </p:nvSpPr>
        <p:spPr>
          <a:xfrm rot="0">
            <a:off x="17958" y="327700"/>
            <a:ext cx="3532551"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a:t>
            </a:r>
            <a:r>
              <a:rPr lang="en-US" sz="999">
                <a:solidFill>
                  <a:srgbClr val="FFFFFF"/>
                </a:solidFill>
                <a:latin typeface="Open Sans"/>
                <a:ea typeface="Open Sans"/>
                <a:cs typeface="Open Sans"/>
                <a:sym typeface="Open Sans"/>
              </a:rPr>
              <a:t>ojet 7 – Résolution complète d’un incident</a:t>
            </a:r>
          </a:p>
        </p:txBody>
      </p:sp>
      <p:sp>
        <p:nvSpPr>
          <p:cNvPr name="TextBox 11" id="11"/>
          <p:cNvSpPr txBox="true"/>
          <p:nvPr/>
        </p:nvSpPr>
        <p:spPr>
          <a:xfrm rot="0">
            <a:off x="2032710" y="1629270"/>
            <a:ext cx="3035599"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Alerte SMB Scan detected</a:t>
            </a:r>
          </a:p>
        </p:txBody>
      </p:sp>
      <p:sp>
        <p:nvSpPr>
          <p:cNvPr name="TextBox 12" id="12"/>
          <p:cNvSpPr txBox="true"/>
          <p:nvPr/>
        </p:nvSpPr>
        <p:spPr>
          <a:xfrm rot="0">
            <a:off x="2596509" y="5827498"/>
            <a:ext cx="2366982"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Traitement de plusieurs alertes</a:t>
            </a:r>
          </a:p>
        </p:txBody>
      </p:sp>
      <p:sp>
        <p:nvSpPr>
          <p:cNvPr name="Freeform 13" id="13"/>
          <p:cNvSpPr/>
          <p:nvPr/>
        </p:nvSpPr>
        <p:spPr>
          <a:xfrm flipH="false" flipV="false" rot="0">
            <a:off x="3819401" y="8101381"/>
            <a:ext cx="2984599" cy="1611568"/>
          </a:xfrm>
          <a:custGeom>
            <a:avLst/>
            <a:gdLst/>
            <a:ahLst/>
            <a:cxnLst/>
            <a:rect r="r" b="b" t="t" l="l"/>
            <a:pathLst>
              <a:path h="1611568" w="2984599">
                <a:moveTo>
                  <a:pt x="0" y="0"/>
                </a:moveTo>
                <a:lnTo>
                  <a:pt x="2984599" y="0"/>
                </a:lnTo>
                <a:lnTo>
                  <a:pt x="2984599" y="1611568"/>
                </a:lnTo>
                <a:lnTo>
                  <a:pt x="0" y="1611568"/>
                </a:lnTo>
                <a:lnTo>
                  <a:pt x="0" y="0"/>
                </a:lnTo>
                <a:close/>
              </a:path>
            </a:pathLst>
          </a:custGeom>
          <a:blipFill>
            <a:blip r:embed="rId9"/>
            <a:stretch>
              <a:fillRect l="0" t="-3718" r="0" b="-854"/>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407447" y="7216479"/>
            <a:ext cx="6745107" cy="1918498"/>
          </a:xfrm>
          <a:custGeom>
            <a:avLst/>
            <a:gdLst/>
            <a:ahLst/>
            <a:cxnLst/>
            <a:rect r="r" b="b" t="t" l="l"/>
            <a:pathLst>
              <a:path h="1918498" w="6745107">
                <a:moveTo>
                  <a:pt x="0" y="0"/>
                </a:moveTo>
                <a:lnTo>
                  <a:pt x="6745106" y="0"/>
                </a:lnTo>
                <a:lnTo>
                  <a:pt x="6745106" y="1918498"/>
                </a:lnTo>
                <a:lnTo>
                  <a:pt x="0" y="1918498"/>
                </a:lnTo>
                <a:lnTo>
                  <a:pt x="0" y="0"/>
                </a:lnTo>
                <a:close/>
              </a:path>
            </a:pathLst>
          </a:custGeom>
          <a:blipFill>
            <a:blip r:embed="rId2"/>
            <a:stretch>
              <a:fillRect l="0" t="-13755" r="0" b="-13755"/>
            </a:stretch>
          </a:blipFill>
        </p:spPr>
      </p:sp>
      <p:sp>
        <p:nvSpPr>
          <p:cNvPr name="Freeform 3" id="3"/>
          <p:cNvSpPr/>
          <p:nvPr/>
        </p:nvSpPr>
        <p:spPr>
          <a:xfrm flipH="false" flipV="false" rot="0">
            <a:off x="3822973" y="3756562"/>
            <a:ext cx="3265252" cy="1731941"/>
          </a:xfrm>
          <a:custGeom>
            <a:avLst/>
            <a:gdLst/>
            <a:ahLst/>
            <a:cxnLst/>
            <a:rect r="r" b="b" t="t" l="l"/>
            <a:pathLst>
              <a:path h="1731941" w="3265252">
                <a:moveTo>
                  <a:pt x="0" y="0"/>
                </a:moveTo>
                <a:lnTo>
                  <a:pt x="3265251" y="0"/>
                </a:lnTo>
                <a:lnTo>
                  <a:pt x="3265251" y="1731942"/>
                </a:lnTo>
                <a:lnTo>
                  <a:pt x="0" y="1731942"/>
                </a:lnTo>
                <a:lnTo>
                  <a:pt x="0" y="0"/>
                </a:lnTo>
                <a:close/>
              </a:path>
            </a:pathLst>
          </a:custGeom>
          <a:blipFill>
            <a:blip r:embed="rId3"/>
            <a:stretch>
              <a:fillRect l="0" t="-857" r="0" b="-5021"/>
            </a:stretch>
          </a:blipFill>
        </p:spPr>
      </p:sp>
      <p:sp>
        <p:nvSpPr>
          <p:cNvPr name="Freeform 4" id="4"/>
          <p:cNvSpPr/>
          <p:nvPr/>
        </p:nvSpPr>
        <p:spPr>
          <a:xfrm flipH="false" flipV="false" rot="0">
            <a:off x="3822973" y="1692906"/>
            <a:ext cx="3320291" cy="1818519"/>
          </a:xfrm>
          <a:custGeom>
            <a:avLst/>
            <a:gdLst/>
            <a:ahLst/>
            <a:cxnLst/>
            <a:rect r="r" b="b" t="t" l="l"/>
            <a:pathLst>
              <a:path h="1818519" w="3320291">
                <a:moveTo>
                  <a:pt x="0" y="0"/>
                </a:moveTo>
                <a:lnTo>
                  <a:pt x="3320291" y="0"/>
                </a:lnTo>
                <a:lnTo>
                  <a:pt x="3320291" y="1818519"/>
                </a:lnTo>
                <a:lnTo>
                  <a:pt x="0" y="1818519"/>
                </a:lnTo>
                <a:lnTo>
                  <a:pt x="0" y="0"/>
                </a:lnTo>
                <a:close/>
              </a:path>
            </a:pathLst>
          </a:custGeom>
          <a:blipFill>
            <a:blip r:embed="rId4"/>
            <a:stretch>
              <a:fillRect l="0" t="0" r="-966" b="-3998"/>
            </a:stretch>
          </a:blipFill>
        </p:spPr>
      </p:sp>
      <p:sp>
        <p:nvSpPr>
          <p:cNvPr name="Freeform 5" id="5"/>
          <p:cNvSpPr/>
          <p:nvPr/>
        </p:nvSpPr>
        <p:spPr>
          <a:xfrm flipH="false" flipV="false" rot="0">
            <a:off x="343118" y="3756562"/>
            <a:ext cx="3230192" cy="1731941"/>
          </a:xfrm>
          <a:custGeom>
            <a:avLst/>
            <a:gdLst/>
            <a:ahLst/>
            <a:cxnLst/>
            <a:rect r="r" b="b" t="t" l="l"/>
            <a:pathLst>
              <a:path h="1731941" w="3230192">
                <a:moveTo>
                  <a:pt x="0" y="0"/>
                </a:moveTo>
                <a:lnTo>
                  <a:pt x="3230192" y="0"/>
                </a:lnTo>
                <a:lnTo>
                  <a:pt x="3230192" y="1731942"/>
                </a:lnTo>
                <a:lnTo>
                  <a:pt x="0" y="1731942"/>
                </a:lnTo>
                <a:lnTo>
                  <a:pt x="0" y="0"/>
                </a:lnTo>
                <a:close/>
              </a:path>
            </a:pathLst>
          </a:custGeom>
          <a:blipFill>
            <a:blip r:embed="rId5"/>
            <a:stretch>
              <a:fillRect l="-513" t="0" r="-513" b="-6569"/>
            </a:stretch>
          </a:blipFill>
        </p:spPr>
      </p:sp>
      <p:sp>
        <p:nvSpPr>
          <p:cNvPr name="Freeform 6" id="6"/>
          <p:cNvSpPr/>
          <p:nvPr/>
        </p:nvSpPr>
        <p:spPr>
          <a:xfrm flipH="false" flipV="false" rot="0">
            <a:off x="343118" y="1737600"/>
            <a:ext cx="3230192" cy="1818519"/>
          </a:xfrm>
          <a:custGeom>
            <a:avLst/>
            <a:gdLst/>
            <a:ahLst/>
            <a:cxnLst/>
            <a:rect r="r" b="b" t="t" l="l"/>
            <a:pathLst>
              <a:path h="1818519" w="3230192">
                <a:moveTo>
                  <a:pt x="0" y="0"/>
                </a:moveTo>
                <a:lnTo>
                  <a:pt x="3230192" y="0"/>
                </a:lnTo>
                <a:lnTo>
                  <a:pt x="3230192" y="1818519"/>
                </a:lnTo>
                <a:lnTo>
                  <a:pt x="0" y="1818519"/>
                </a:lnTo>
                <a:lnTo>
                  <a:pt x="0" y="0"/>
                </a:lnTo>
                <a:close/>
              </a:path>
            </a:pathLst>
          </a:custGeom>
          <a:blipFill>
            <a:blip r:embed="rId6"/>
            <a:stretch>
              <a:fillRect l="0" t="0" r="0" b="0"/>
            </a:stretch>
          </a:blipFill>
        </p:spPr>
      </p:sp>
      <p:sp>
        <p:nvSpPr>
          <p:cNvPr name="TextBox 7" id="7"/>
          <p:cNvSpPr txBox="true"/>
          <p:nvPr/>
        </p:nvSpPr>
        <p:spPr>
          <a:xfrm rot="0">
            <a:off x="168347" y="481276"/>
            <a:ext cx="7057575" cy="676065"/>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Analyse et optimisation des règles de détection pour limiter les alertes non pertinentes et améliorer la précision des outils SIEM/SOAR.</a:t>
            </a:r>
          </a:p>
          <a:p>
            <a:pPr algn="l">
              <a:lnSpc>
                <a:spcPts val="1120"/>
              </a:lnSpc>
            </a:pPr>
            <a:r>
              <a:rPr lang="en-US" sz="800">
                <a:solidFill>
                  <a:srgbClr val="FFFFFF"/>
                </a:solidFill>
                <a:latin typeface="Open Sans"/>
                <a:ea typeface="Open Sans"/>
                <a:cs typeface="Open Sans"/>
                <a:sym typeface="Open Sans"/>
              </a:rPr>
              <a:t> Ce projet a permis de réduire le bruit inutile en ajustant ou supprimant certaines règles, avec documentation et mesure d’impact.</a:t>
            </a:r>
          </a:p>
          <a:p>
            <a:pPr algn="l">
              <a:lnSpc>
                <a:spcPts val="1120"/>
              </a:lnSpc>
            </a:pPr>
            <a:r>
              <a:rPr lang="en-US" sz="800">
                <a:solidFill>
                  <a:srgbClr val="FFFFFF"/>
                </a:solidFill>
                <a:latin typeface="Open Sans"/>
                <a:ea typeface="Open Sans"/>
                <a:cs typeface="Open Sans"/>
                <a:sym typeface="Open Sans"/>
              </a:rPr>
              <a:t> Il m’a appris à travailler avec rigueur sur la qualité des détections et à collaborer avec les équipes métier pour des ajustements efficaces</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Wazuh, Elastic , Python </a:t>
            </a:r>
          </a:p>
        </p:txBody>
      </p:sp>
      <p:sp>
        <p:nvSpPr>
          <p:cNvPr name="TextBox 8" id="8"/>
          <p:cNvSpPr txBox="true"/>
          <p:nvPr/>
        </p:nvSpPr>
        <p:spPr>
          <a:xfrm rot="0">
            <a:off x="-88059" y="173301"/>
            <a:ext cx="2901487"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a:t>
            </a:r>
            <a:r>
              <a:rPr lang="en-US" sz="999">
                <a:solidFill>
                  <a:srgbClr val="FFFFFF"/>
                </a:solidFill>
                <a:latin typeface="Open Sans"/>
                <a:ea typeface="Open Sans"/>
                <a:cs typeface="Open Sans"/>
                <a:sym typeface="Open Sans"/>
              </a:rPr>
              <a:t>ojet 8 – Réduction des faux positifs</a:t>
            </a:r>
          </a:p>
        </p:txBody>
      </p:sp>
      <p:sp>
        <p:nvSpPr>
          <p:cNvPr name="TextBox 9" id="9"/>
          <p:cNvSpPr txBox="true"/>
          <p:nvPr/>
        </p:nvSpPr>
        <p:spPr>
          <a:xfrm rot="0">
            <a:off x="2546347" y="1346831"/>
            <a:ext cx="2553251" cy="174625"/>
          </a:xfrm>
          <a:prstGeom prst="rect">
            <a:avLst/>
          </a:prstGeom>
        </p:spPr>
        <p:txBody>
          <a:bodyPr anchor="t" rtlCol="false" tIns="0" lIns="0" bIns="0" rIns="0">
            <a:spAutoFit/>
          </a:bodyPr>
          <a:lstStyle/>
          <a:p>
            <a:pPr algn="ctr">
              <a:lnSpc>
                <a:spcPts val="1400"/>
              </a:lnSpc>
            </a:pPr>
            <a:r>
              <a:rPr lang="en-US" sz="1000">
                <a:solidFill>
                  <a:srgbClr val="FFFFFF"/>
                </a:solidFill>
                <a:latin typeface="Open Sans"/>
                <a:ea typeface="Open Sans"/>
                <a:cs typeface="Open Sans"/>
                <a:sym typeface="Open Sans"/>
              </a:rPr>
              <a:t>Rapport optimisation de la détection</a:t>
            </a:r>
          </a:p>
        </p:txBody>
      </p:sp>
      <p:sp>
        <p:nvSpPr>
          <p:cNvPr name="TextBox 10" id="10"/>
          <p:cNvSpPr txBox="true"/>
          <p:nvPr/>
        </p:nvSpPr>
        <p:spPr>
          <a:xfrm rot="0">
            <a:off x="2470822" y="6889320"/>
            <a:ext cx="2452624"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Règles implémentées dans Wazuh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1657804" y="5080420"/>
            <a:ext cx="4144867" cy="2384447"/>
          </a:xfrm>
          <a:custGeom>
            <a:avLst/>
            <a:gdLst/>
            <a:ahLst/>
            <a:cxnLst/>
            <a:rect r="r" b="b" t="t" l="l"/>
            <a:pathLst>
              <a:path h="2384447" w="4144867">
                <a:moveTo>
                  <a:pt x="0" y="0"/>
                </a:moveTo>
                <a:lnTo>
                  <a:pt x="4144867" y="0"/>
                </a:lnTo>
                <a:lnTo>
                  <a:pt x="4144867" y="2384447"/>
                </a:lnTo>
                <a:lnTo>
                  <a:pt x="0" y="2384447"/>
                </a:lnTo>
                <a:lnTo>
                  <a:pt x="0" y="0"/>
                </a:lnTo>
                <a:close/>
              </a:path>
            </a:pathLst>
          </a:custGeom>
          <a:blipFill>
            <a:blip r:embed="rId2"/>
            <a:stretch>
              <a:fillRect l="0" t="-2138" r="-36631" b="-32285"/>
            </a:stretch>
          </a:blipFill>
        </p:spPr>
      </p:sp>
      <p:sp>
        <p:nvSpPr>
          <p:cNvPr name="Freeform 3" id="3"/>
          <p:cNvSpPr/>
          <p:nvPr/>
        </p:nvSpPr>
        <p:spPr>
          <a:xfrm flipH="false" flipV="false" rot="0">
            <a:off x="1657804" y="7588692"/>
            <a:ext cx="4144867" cy="2891990"/>
          </a:xfrm>
          <a:custGeom>
            <a:avLst/>
            <a:gdLst/>
            <a:ahLst/>
            <a:cxnLst/>
            <a:rect r="r" b="b" t="t" l="l"/>
            <a:pathLst>
              <a:path h="2891990" w="4144867">
                <a:moveTo>
                  <a:pt x="0" y="0"/>
                </a:moveTo>
                <a:lnTo>
                  <a:pt x="4144867" y="0"/>
                </a:lnTo>
                <a:lnTo>
                  <a:pt x="4144867" y="2891990"/>
                </a:lnTo>
                <a:lnTo>
                  <a:pt x="0" y="2891990"/>
                </a:lnTo>
                <a:lnTo>
                  <a:pt x="0" y="0"/>
                </a:lnTo>
                <a:close/>
              </a:path>
            </a:pathLst>
          </a:custGeom>
          <a:blipFill>
            <a:blip r:embed="rId3"/>
            <a:stretch>
              <a:fillRect l="0" t="-1134" r="-26520" b="-1134"/>
            </a:stretch>
          </a:blipFill>
        </p:spPr>
      </p:sp>
      <p:sp>
        <p:nvSpPr>
          <p:cNvPr name="Freeform 4" id="4"/>
          <p:cNvSpPr/>
          <p:nvPr/>
        </p:nvSpPr>
        <p:spPr>
          <a:xfrm flipH="false" flipV="false" rot="0">
            <a:off x="1657804" y="2499946"/>
            <a:ext cx="4144867" cy="2455756"/>
          </a:xfrm>
          <a:custGeom>
            <a:avLst/>
            <a:gdLst/>
            <a:ahLst/>
            <a:cxnLst/>
            <a:rect r="r" b="b" t="t" l="l"/>
            <a:pathLst>
              <a:path h="2455756" w="4144867">
                <a:moveTo>
                  <a:pt x="0" y="0"/>
                </a:moveTo>
                <a:lnTo>
                  <a:pt x="4144867" y="0"/>
                </a:lnTo>
                <a:lnTo>
                  <a:pt x="4144867" y="2455756"/>
                </a:lnTo>
                <a:lnTo>
                  <a:pt x="0" y="2455756"/>
                </a:lnTo>
                <a:lnTo>
                  <a:pt x="0" y="0"/>
                </a:lnTo>
                <a:close/>
              </a:path>
            </a:pathLst>
          </a:custGeom>
          <a:blipFill>
            <a:blip r:embed="rId4"/>
            <a:stretch>
              <a:fillRect l="0" t="0" r="-27535" b="-20939"/>
            </a:stretch>
          </a:blipFill>
        </p:spPr>
      </p:sp>
      <p:sp>
        <p:nvSpPr>
          <p:cNvPr name="TextBox 5" id="5"/>
          <p:cNvSpPr txBox="true"/>
          <p:nvPr/>
        </p:nvSpPr>
        <p:spPr>
          <a:xfrm rot="0">
            <a:off x="168347" y="551013"/>
            <a:ext cx="7266229" cy="676065"/>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Simulati</a:t>
            </a:r>
            <a:r>
              <a:rPr lang="en-US" sz="800">
                <a:solidFill>
                  <a:srgbClr val="FFFFFF"/>
                </a:solidFill>
                <a:latin typeface="Open Sans"/>
                <a:ea typeface="Open Sans"/>
                <a:cs typeface="Open Sans"/>
                <a:sym typeface="Open Sans"/>
              </a:rPr>
              <a:t>on d’un incident critique affectant une grande entreprise, avec qualification rapide des alertes et coordination des actions de réponse.</a:t>
            </a:r>
          </a:p>
          <a:p>
            <a:pPr algn="l">
              <a:lnSpc>
                <a:spcPts val="1120"/>
              </a:lnSpc>
            </a:pPr>
            <a:r>
              <a:rPr lang="en-US" sz="800">
                <a:solidFill>
                  <a:srgbClr val="FFFFFF"/>
                </a:solidFill>
                <a:latin typeface="Open Sans"/>
                <a:ea typeface="Open Sans"/>
                <a:cs typeface="Open Sans"/>
                <a:sym typeface="Open Sans"/>
              </a:rPr>
              <a:t>Ce projet m’a appris à structurer une réponse en situation de crise, à prioriser les décisions et à communiquer efficacement avec les différents acteurs.</a:t>
            </a:r>
          </a:p>
          <a:p>
            <a:pPr algn="l">
              <a:lnSpc>
                <a:spcPts val="1120"/>
              </a:lnSpc>
            </a:pPr>
            <a:r>
              <a:rPr lang="en-US" sz="800">
                <a:solidFill>
                  <a:srgbClr val="FFFFFF"/>
                </a:solidFill>
                <a:latin typeface="Open Sans"/>
                <a:ea typeface="Open Sans"/>
                <a:cs typeface="Open Sans"/>
                <a:sym typeface="Open Sans"/>
              </a:rPr>
              <a:t>J’ai développé sang-froid, leadership et esprit de synthèse dans un contexte sous pression.</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Cyberchef, TheHIVE, Wireshark, Virtualbox</a:t>
            </a:r>
          </a:p>
        </p:txBody>
      </p:sp>
      <p:sp>
        <p:nvSpPr>
          <p:cNvPr name="TextBox 6" id="6"/>
          <p:cNvSpPr txBox="true"/>
          <p:nvPr/>
        </p:nvSpPr>
        <p:spPr>
          <a:xfrm rot="0">
            <a:off x="-116548" y="300188"/>
            <a:ext cx="4675290"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Projet 9 – Gestion de crise : Appuieriez-vous sur le bouton rouge ?</a:t>
            </a:r>
          </a:p>
        </p:txBody>
      </p:sp>
      <p:sp>
        <p:nvSpPr>
          <p:cNvPr name="TextBox 7" id="7"/>
          <p:cNvSpPr txBox="true"/>
          <p:nvPr/>
        </p:nvSpPr>
        <p:spPr>
          <a:xfrm rot="0">
            <a:off x="168347" y="1753988"/>
            <a:ext cx="7123782"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Plan d’action , remédiation : https://drive.google.com/file/d/13IYk5stWQSHf_ewOeYA3k28GuAib_cbI/view?usp=drive_link</a:t>
            </a:r>
          </a:p>
        </p:txBody>
      </p:sp>
      <p:sp>
        <p:nvSpPr>
          <p:cNvPr name="TextBox 8" id="8"/>
          <p:cNvSpPr txBox="true"/>
          <p:nvPr/>
        </p:nvSpPr>
        <p:spPr>
          <a:xfrm rot="0">
            <a:off x="168347" y="1973910"/>
            <a:ext cx="7123782"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Création règle snort : https://drive.google.com/file/d/13I_YkESHJmV3a93lxmpEIwsUy4l79BrE/view?usp=drive_link</a:t>
            </a:r>
          </a:p>
        </p:txBody>
      </p:sp>
      <p:sp>
        <p:nvSpPr>
          <p:cNvPr name="TextBox 9" id="9"/>
          <p:cNvSpPr txBox="true"/>
          <p:nvPr/>
        </p:nvSpPr>
        <p:spPr>
          <a:xfrm rot="0">
            <a:off x="168347" y="1534066"/>
            <a:ext cx="7123782"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Rapport chronologie attaque : https://drive.google.com/file/d/11VesPQPfIyK6bnJ9cSnuXSFJQ7UIHQ8K/view?usp=drive_link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204880" y="3344854"/>
            <a:ext cx="3490266" cy="4455493"/>
          </a:xfrm>
          <a:custGeom>
            <a:avLst/>
            <a:gdLst/>
            <a:ahLst/>
            <a:cxnLst/>
            <a:rect r="r" b="b" t="t" l="l"/>
            <a:pathLst>
              <a:path h="4455493" w="3490266">
                <a:moveTo>
                  <a:pt x="0" y="0"/>
                </a:moveTo>
                <a:lnTo>
                  <a:pt x="3490266" y="0"/>
                </a:lnTo>
                <a:lnTo>
                  <a:pt x="3490266" y="4455493"/>
                </a:lnTo>
                <a:lnTo>
                  <a:pt x="0" y="4455493"/>
                </a:lnTo>
                <a:lnTo>
                  <a:pt x="0" y="0"/>
                </a:lnTo>
                <a:close/>
              </a:path>
            </a:pathLst>
          </a:custGeom>
          <a:blipFill>
            <a:blip r:embed="rId2"/>
            <a:stretch>
              <a:fillRect l="-775" t="0" r="-775" b="-43336"/>
            </a:stretch>
          </a:blipFill>
        </p:spPr>
      </p:sp>
      <p:sp>
        <p:nvSpPr>
          <p:cNvPr name="Freeform 3" id="3"/>
          <p:cNvSpPr/>
          <p:nvPr/>
        </p:nvSpPr>
        <p:spPr>
          <a:xfrm flipH="false" flipV="false" rot="0">
            <a:off x="3780000" y="5572600"/>
            <a:ext cx="3545923" cy="1578400"/>
          </a:xfrm>
          <a:custGeom>
            <a:avLst/>
            <a:gdLst/>
            <a:ahLst/>
            <a:cxnLst/>
            <a:rect r="r" b="b" t="t" l="l"/>
            <a:pathLst>
              <a:path h="1578400" w="3545923">
                <a:moveTo>
                  <a:pt x="0" y="0"/>
                </a:moveTo>
                <a:lnTo>
                  <a:pt x="3545923" y="0"/>
                </a:lnTo>
                <a:lnTo>
                  <a:pt x="3545923" y="1578400"/>
                </a:lnTo>
                <a:lnTo>
                  <a:pt x="0" y="1578400"/>
                </a:lnTo>
                <a:lnTo>
                  <a:pt x="0" y="0"/>
                </a:lnTo>
                <a:close/>
              </a:path>
            </a:pathLst>
          </a:custGeom>
          <a:blipFill>
            <a:blip r:embed="rId3"/>
            <a:stretch>
              <a:fillRect l="-1493" t="0" r="-234" b="-2008"/>
            </a:stretch>
          </a:blipFill>
        </p:spPr>
      </p:sp>
      <p:sp>
        <p:nvSpPr>
          <p:cNvPr name="Freeform 4" id="4"/>
          <p:cNvSpPr/>
          <p:nvPr/>
        </p:nvSpPr>
        <p:spPr>
          <a:xfrm flipH="false" flipV="false" rot="0">
            <a:off x="3780000" y="3344854"/>
            <a:ext cx="3545923" cy="2098346"/>
          </a:xfrm>
          <a:custGeom>
            <a:avLst/>
            <a:gdLst/>
            <a:ahLst/>
            <a:cxnLst/>
            <a:rect r="r" b="b" t="t" l="l"/>
            <a:pathLst>
              <a:path h="2098346" w="3545923">
                <a:moveTo>
                  <a:pt x="0" y="0"/>
                </a:moveTo>
                <a:lnTo>
                  <a:pt x="3545923" y="0"/>
                </a:lnTo>
                <a:lnTo>
                  <a:pt x="3545923" y="2098345"/>
                </a:lnTo>
                <a:lnTo>
                  <a:pt x="0" y="2098345"/>
                </a:lnTo>
                <a:lnTo>
                  <a:pt x="0" y="0"/>
                </a:lnTo>
                <a:close/>
              </a:path>
            </a:pathLst>
          </a:custGeom>
          <a:blipFill>
            <a:blip r:embed="rId2"/>
            <a:stretch>
              <a:fillRect l="0" t="-244018" r="-14238" b="-3814"/>
            </a:stretch>
          </a:blipFill>
        </p:spPr>
      </p:sp>
      <p:sp>
        <p:nvSpPr>
          <p:cNvPr name="TextBox 5" id="5"/>
          <p:cNvSpPr txBox="true"/>
          <p:nvPr/>
        </p:nvSpPr>
        <p:spPr>
          <a:xfrm rot="0">
            <a:off x="3780000" y="7265300"/>
            <a:ext cx="3620061"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Analyzers Cortex</a:t>
            </a:r>
          </a:p>
        </p:txBody>
      </p:sp>
      <p:sp>
        <p:nvSpPr>
          <p:cNvPr name="TextBox 6" id="6"/>
          <p:cNvSpPr txBox="true"/>
          <p:nvPr/>
        </p:nvSpPr>
        <p:spPr>
          <a:xfrm rot="0">
            <a:off x="249821" y="869975"/>
            <a:ext cx="7150240" cy="811532"/>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Conception d’une s</a:t>
            </a:r>
            <a:r>
              <a:rPr lang="en-US" sz="800">
                <a:solidFill>
                  <a:srgbClr val="FFFFFF"/>
                </a:solidFill>
                <a:latin typeface="Open Sans"/>
                <a:ea typeface="Open Sans"/>
                <a:cs typeface="Open Sans"/>
                <a:sym typeface="Open Sans"/>
              </a:rPr>
              <a:t>olution complète mêlant analyse, développement et automatisation des alertes via TheHive, Cortex, N8N et Splunk.</a:t>
            </a:r>
          </a:p>
          <a:p>
            <a:pPr algn="l">
              <a:lnSpc>
                <a:spcPts val="1120"/>
              </a:lnSpc>
            </a:pPr>
            <a:r>
              <a:rPr lang="en-US" sz="800">
                <a:solidFill>
                  <a:srgbClr val="FFFFFF"/>
                </a:solidFill>
                <a:latin typeface="Open Sans"/>
                <a:ea typeface="Open Sans"/>
                <a:cs typeface="Open Sans"/>
                <a:sym typeface="Open Sans"/>
              </a:rPr>
              <a:t>Ce projet m’a permis de créer des analyzers personnalisés, automatiser des workflows et développer un dashboard de surveillance dans un contexte critique.</a:t>
            </a:r>
          </a:p>
          <a:p>
            <a:pPr algn="l">
              <a:lnSpc>
                <a:spcPts val="1120"/>
              </a:lnSpc>
            </a:pPr>
            <a:r>
              <a:rPr lang="en-US" sz="800">
                <a:solidFill>
                  <a:srgbClr val="FFFFFF"/>
                </a:solidFill>
                <a:latin typeface="Open Sans"/>
                <a:ea typeface="Open Sans"/>
                <a:cs typeface="Open Sans"/>
                <a:sym typeface="Open Sans"/>
              </a:rPr>
              <a:t>Il illustre ma capacité à structurer une solution technique adaptée à l’environnement métier tout en favorisant la réactivité du SOC.</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TheHIVE , Splunk, N8N , Cortex</a:t>
            </a:r>
          </a:p>
        </p:txBody>
      </p:sp>
      <p:sp>
        <p:nvSpPr>
          <p:cNvPr name="TextBox 7" id="7"/>
          <p:cNvSpPr txBox="true"/>
          <p:nvPr/>
        </p:nvSpPr>
        <p:spPr>
          <a:xfrm rot="0">
            <a:off x="249821" y="590900"/>
            <a:ext cx="4179755"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a:t>
            </a:r>
            <a:r>
              <a:rPr lang="en-US" sz="999">
                <a:solidFill>
                  <a:srgbClr val="FFFFFF"/>
                </a:solidFill>
                <a:latin typeface="Open Sans"/>
                <a:ea typeface="Open Sans"/>
                <a:cs typeface="Open Sans"/>
                <a:sym typeface="Open Sans"/>
              </a:rPr>
              <a:t>ojet 10 – Automatisation de la détection et du traitement d’alertes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282D36"/>
        </a:solidFill>
      </p:bgPr>
    </p:bg>
    <p:spTree>
      <p:nvGrpSpPr>
        <p:cNvPr id="1" name=""/>
        <p:cNvGrpSpPr/>
        <p:nvPr/>
      </p:nvGrpSpPr>
      <p:grpSpPr>
        <a:xfrm>
          <a:off x="0" y="0"/>
          <a:ext cx="0" cy="0"/>
          <a:chOff x="0" y="0"/>
          <a:chExt cx="0" cy="0"/>
        </a:xfrm>
      </p:grpSpPr>
      <p:sp>
        <p:nvSpPr>
          <p:cNvPr name="TextBox 2" id="2"/>
          <p:cNvSpPr txBox="true"/>
          <p:nvPr/>
        </p:nvSpPr>
        <p:spPr>
          <a:xfrm rot="0">
            <a:off x="221308" y="2952519"/>
            <a:ext cx="7117384" cy="3076691"/>
          </a:xfrm>
          <a:prstGeom prst="rect">
            <a:avLst/>
          </a:prstGeom>
        </p:spPr>
        <p:txBody>
          <a:bodyPr anchor="t" rtlCol="false" tIns="0" lIns="0" bIns="0" rIns="0">
            <a:spAutoFit/>
          </a:bodyPr>
          <a:lstStyle/>
          <a:p>
            <a:pPr algn="l">
              <a:lnSpc>
                <a:spcPts val="1399"/>
              </a:lnSpc>
            </a:pPr>
            <a:r>
              <a:rPr lang="en-US" sz="999" i="true">
                <a:solidFill>
                  <a:srgbClr val="FFFFFF"/>
                </a:solidFill>
                <a:latin typeface="Open Sans Italics"/>
                <a:ea typeface="Open Sans Italics"/>
                <a:cs typeface="Open Sans Italics"/>
                <a:sym typeface="Open Sans Italics"/>
              </a:rPr>
              <a:t>Au fil de cette formation, j’ai acquis bien plus que des compétences techniques : j’ai développé une véritable posture d’analyste SOC.</a:t>
            </a:r>
          </a:p>
          <a:p>
            <a:pPr algn="l">
              <a:lnSpc>
                <a:spcPts val="1399"/>
              </a:lnSpc>
            </a:pPr>
            <a:r>
              <a:rPr lang="en-US" sz="999" i="true">
                <a:solidFill>
                  <a:srgbClr val="FFFFFF"/>
                </a:solidFill>
                <a:latin typeface="Open Sans Italics"/>
                <a:ea typeface="Open Sans Italics"/>
                <a:cs typeface="Open Sans Italics"/>
                <a:sym typeface="Open Sans Italics"/>
              </a:rPr>
              <a:t> Chaque projet m’a permis d’enrichir ma rigueur, ma capacité à structurer mes analyses et à documenter de façon claire et opérationnelle.</a:t>
            </a:r>
          </a:p>
          <a:p>
            <a:pPr algn="l">
              <a:lnSpc>
                <a:spcPts val="1399"/>
              </a:lnSpc>
            </a:pPr>
            <a:r>
              <a:rPr lang="en-US" sz="999" i="true">
                <a:solidFill>
                  <a:srgbClr val="FFFFFF"/>
                </a:solidFill>
                <a:latin typeface="Open Sans Italics"/>
                <a:ea typeface="Open Sans Italics"/>
                <a:cs typeface="Open Sans Italics"/>
                <a:sym typeface="Open Sans Italics"/>
              </a:rPr>
              <a:t>J’ai appris à :</a:t>
            </a:r>
          </a:p>
          <a:p>
            <a:pPr algn="l" marL="215899" indent="-107950" lvl="1">
              <a:lnSpc>
                <a:spcPts val="1399"/>
              </a:lnSpc>
              <a:buFont typeface="Arial"/>
              <a:buChar char="•"/>
            </a:pPr>
            <a:r>
              <a:rPr lang="en-US" sz="999" i="true">
                <a:solidFill>
                  <a:srgbClr val="FFFFFF"/>
                </a:solidFill>
                <a:latin typeface="Open Sans Italics"/>
                <a:ea typeface="Open Sans Italics"/>
                <a:cs typeface="Open Sans Italics"/>
                <a:sym typeface="Open Sans Italics"/>
              </a:rPr>
              <a:t>Travailler en autonomie, en identifiant les bons outils et en construisant des solutions adaptées,</a:t>
            </a:r>
          </a:p>
          <a:p>
            <a:pPr algn="l" marL="215899" indent="-107950" lvl="1">
              <a:lnSpc>
                <a:spcPts val="1399"/>
              </a:lnSpc>
              <a:buFont typeface="Arial"/>
              <a:buChar char="•"/>
            </a:pPr>
            <a:r>
              <a:rPr lang="en-US" sz="999" i="true">
                <a:solidFill>
                  <a:srgbClr val="FFFFFF"/>
                </a:solidFill>
                <a:latin typeface="Open Sans Italics"/>
                <a:ea typeface="Open Sans Italics"/>
                <a:cs typeface="Open Sans Italics"/>
                <a:sym typeface="Open Sans Italics"/>
              </a:rPr>
              <a:t>Collaborer efficacement, que ce soit pour qualifier une alerte, partager des résultats d’analyse ou construire une réponse collective,</a:t>
            </a:r>
          </a:p>
          <a:p>
            <a:pPr algn="l" marL="215899" indent="-107950" lvl="1">
              <a:lnSpc>
                <a:spcPts val="1399"/>
              </a:lnSpc>
              <a:buFont typeface="Arial"/>
              <a:buChar char="•"/>
            </a:pPr>
            <a:r>
              <a:rPr lang="en-US" sz="999" i="true">
                <a:solidFill>
                  <a:srgbClr val="FFFFFF"/>
                </a:solidFill>
                <a:latin typeface="Open Sans Italics"/>
                <a:ea typeface="Open Sans Italics"/>
                <a:cs typeface="Open Sans Italics"/>
                <a:sym typeface="Open Sans Italics"/>
              </a:rPr>
              <a:t>Communiquer avec impact, en vulgarisant des informations techniques, en rédigeant des rapports clairs et en restituant mes enquêtes avec pédagogie,</a:t>
            </a:r>
          </a:p>
          <a:p>
            <a:pPr algn="l" marL="215899" indent="-107950" lvl="1">
              <a:lnSpc>
                <a:spcPts val="1399"/>
              </a:lnSpc>
              <a:buFont typeface="Arial"/>
              <a:buChar char="•"/>
            </a:pPr>
            <a:r>
              <a:rPr lang="en-US" sz="999" i="true">
                <a:solidFill>
                  <a:srgbClr val="FFFFFF"/>
                </a:solidFill>
                <a:latin typeface="Open Sans Italics"/>
                <a:ea typeface="Open Sans Italics"/>
                <a:cs typeface="Open Sans Italics"/>
                <a:sym typeface="Open Sans Italics"/>
              </a:rPr>
              <a:t>Et surtout, à garder une réactivité professionnelle face à la pression, en simulant des situations réelles de crise, tout en maintenant une prise de recul nécessaire.</a:t>
            </a:r>
          </a:p>
          <a:p>
            <a:pPr algn="l">
              <a:lnSpc>
                <a:spcPts val="1399"/>
              </a:lnSpc>
            </a:pPr>
            <a:r>
              <a:rPr lang="en-US" sz="999" i="true">
                <a:solidFill>
                  <a:srgbClr val="FFFFFF"/>
                </a:solidFill>
                <a:latin typeface="Open Sans Italics"/>
                <a:ea typeface="Open Sans Italics"/>
                <a:cs typeface="Open Sans Italics"/>
                <a:sym typeface="Open Sans Italics"/>
              </a:rPr>
              <a:t>Ces expériences ont renforcé des soft skills clés dans ce métier : curiosité, sang-froid, esprit de synthèse, sens des responsabilités et adaptabilité.</a:t>
            </a:r>
          </a:p>
          <a:p>
            <a:pPr algn="l">
              <a:lnSpc>
                <a:spcPts val="1399"/>
              </a:lnSpc>
            </a:pPr>
            <a:r>
              <a:rPr lang="en-US" sz="999" i="true">
                <a:solidFill>
                  <a:srgbClr val="FFFFFF"/>
                </a:solidFill>
                <a:latin typeface="Open Sans Italics"/>
                <a:ea typeface="Open Sans Italics"/>
                <a:cs typeface="Open Sans Italics"/>
                <a:sym typeface="Open Sans Italics"/>
              </a:rPr>
              <a:t> Elles m’ont aussi permis de prendre confiance dans ma capacité à évoluer dans un environnement exigeant, en constante évolution, au service de la cybersécurité des organisations.</a:t>
            </a:r>
          </a:p>
          <a:p>
            <a:pPr algn="ctr">
              <a:lnSpc>
                <a:spcPts val="2787"/>
              </a:lnSpc>
            </a:pPr>
          </a:p>
        </p:txBody>
      </p:sp>
      <p:sp>
        <p:nvSpPr>
          <p:cNvPr name="TextBox 3" id="3"/>
          <p:cNvSpPr txBox="true"/>
          <p:nvPr/>
        </p:nvSpPr>
        <p:spPr>
          <a:xfrm rot="0">
            <a:off x="2184768" y="2172392"/>
            <a:ext cx="3190465" cy="264160"/>
          </a:xfrm>
          <a:prstGeom prst="rect">
            <a:avLst/>
          </a:prstGeom>
        </p:spPr>
        <p:txBody>
          <a:bodyPr anchor="t" rtlCol="false" tIns="0" lIns="0" bIns="0" rIns="0">
            <a:spAutoFit/>
          </a:bodyPr>
          <a:lstStyle/>
          <a:p>
            <a:pPr algn="ctr">
              <a:lnSpc>
                <a:spcPts val="2239"/>
              </a:lnSpc>
            </a:pPr>
            <a:r>
              <a:rPr lang="en-US" sz="1599" i="true">
                <a:solidFill>
                  <a:srgbClr val="FFFFFF"/>
                </a:solidFill>
                <a:latin typeface="Open Sans Italics"/>
                <a:ea typeface="Open Sans Italics"/>
                <a:cs typeface="Open Sans Italics"/>
                <a:sym typeface="Open Sans Italics"/>
              </a:rPr>
              <a:t>Synthèse de mon évolution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82D36"/>
        </a:solidFill>
      </p:bgPr>
    </p:bg>
    <p:spTree>
      <p:nvGrpSpPr>
        <p:cNvPr id="1" name=""/>
        <p:cNvGrpSpPr/>
        <p:nvPr/>
      </p:nvGrpSpPr>
      <p:grpSpPr>
        <a:xfrm>
          <a:off x="0" y="0"/>
          <a:ext cx="0" cy="0"/>
          <a:chOff x="0" y="0"/>
          <a:chExt cx="0" cy="0"/>
        </a:xfrm>
      </p:grpSpPr>
      <p:sp>
        <p:nvSpPr>
          <p:cNvPr name="TextBox 2" id="2"/>
          <p:cNvSpPr txBox="true"/>
          <p:nvPr/>
        </p:nvSpPr>
        <p:spPr>
          <a:xfrm rot="0">
            <a:off x="2431687" y="3197599"/>
            <a:ext cx="2696627" cy="396240"/>
          </a:xfrm>
          <a:prstGeom prst="rect">
            <a:avLst/>
          </a:prstGeom>
        </p:spPr>
        <p:txBody>
          <a:bodyPr anchor="t" rtlCol="false" tIns="0" lIns="0" bIns="0" rIns="0">
            <a:spAutoFit/>
          </a:bodyPr>
          <a:lstStyle/>
          <a:p>
            <a:pPr algn="ctr">
              <a:lnSpc>
                <a:spcPts val="3359"/>
              </a:lnSpc>
            </a:pPr>
            <a:r>
              <a:rPr lang="en-US" b="true" sz="2400" i="true">
                <a:solidFill>
                  <a:srgbClr val="FFFFFF"/>
                </a:solidFill>
                <a:latin typeface="Open Sans Bold Italics"/>
                <a:ea typeface="Open Sans Bold Italics"/>
                <a:cs typeface="Open Sans Bold Italics"/>
                <a:sym typeface="Open Sans Bold Italics"/>
              </a:rPr>
              <a:t>Qui suis-je?</a:t>
            </a:r>
          </a:p>
        </p:txBody>
      </p:sp>
      <p:sp>
        <p:nvSpPr>
          <p:cNvPr name="TextBox 3" id="3"/>
          <p:cNvSpPr txBox="true"/>
          <p:nvPr/>
        </p:nvSpPr>
        <p:spPr>
          <a:xfrm rot="0">
            <a:off x="0" y="4480566"/>
            <a:ext cx="7532018" cy="2377787"/>
          </a:xfrm>
          <a:prstGeom prst="rect">
            <a:avLst/>
          </a:prstGeom>
        </p:spPr>
        <p:txBody>
          <a:bodyPr anchor="t" rtlCol="false" tIns="0" lIns="0" bIns="0" rIns="0">
            <a:spAutoFit/>
          </a:bodyPr>
          <a:lstStyle/>
          <a:p>
            <a:pPr algn="ctr">
              <a:lnSpc>
                <a:spcPts val="1679"/>
              </a:lnSpc>
            </a:pPr>
            <a:r>
              <a:rPr lang="en-US" sz="1200" i="true">
                <a:solidFill>
                  <a:srgbClr val="FFFFFF"/>
                </a:solidFill>
                <a:latin typeface="Open Sans Italics"/>
                <a:ea typeface="Open Sans Italics"/>
                <a:cs typeface="Open Sans Italics"/>
                <a:sym typeface="Open Sans Italics"/>
              </a:rPr>
              <a:t>Je m'appelle Anissa Marzouk.</a:t>
            </a:r>
          </a:p>
          <a:p>
            <a:pPr algn="ctr">
              <a:lnSpc>
                <a:spcPts val="1679"/>
              </a:lnSpc>
            </a:pPr>
            <a:r>
              <a:rPr lang="en-US" sz="1200" i="true">
                <a:solidFill>
                  <a:srgbClr val="FFFFFF"/>
                </a:solidFill>
                <a:latin typeface="Open Sans Italics"/>
                <a:ea typeface="Open Sans Italics"/>
                <a:cs typeface="Open Sans Italics"/>
                <a:sym typeface="Open Sans Italics"/>
              </a:rPr>
              <a:t>Curieuse, rigoureuse et passionnée par la protection des systèmes d'information, j’ai mené à bien plusieurs projets techniques et un projet personnel en cybersécurité, tout en développant activement mes compétences humaines.</a:t>
            </a:r>
          </a:p>
          <a:p>
            <a:pPr algn="ctr">
              <a:lnSpc>
                <a:spcPts val="1679"/>
              </a:lnSpc>
            </a:pPr>
            <a:r>
              <a:rPr lang="en-US" sz="1200" i="true">
                <a:solidFill>
                  <a:srgbClr val="FFFFFF"/>
                </a:solidFill>
                <a:latin typeface="Open Sans Italics"/>
                <a:ea typeface="Open Sans Italics"/>
                <a:cs typeface="Open Sans Italics"/>
                <a:sym typeface="Open Sans Italics"/>
              </a:rPr>
              <a:t>Ce portfolio présente concrètement les réalisations qui m’ont permis d’acquérir les outils, les réflexes et la posture nécessaires à ce métier stratégique.</a:t>
            </a:r>
          </a:p>
          <a:p>
            <a:pPr algn="ctr">
              <a:lnSpc>
                <a:spcPts val="1679"/>
              </a:lnSpc>
            </a:pPr>
            <a:r>
              <a:rPr lang="en-US" sz="1200" i="true">
                <a:solidFill>
                  <a:srgbClr val="FFFFFF"/>
                </a:solidFill>
                <a:latin typeface="Open Sans Italics"/>
                <a:ea typeface="Open Sans Italics"/>
                <a:cs typeface="Open Sans Italics"/>
                <a:sym typeface="Open Sans Italics"/>
              </a:rPr>
              <a:t>Mon objectif : intégrer une équipe SOC dynamique, contribuer activement à la cybersécurité des organisations, et continuer à apprendre chaque jour dans un domaine en perpétuelle évolution.</a:t>
            </a:r>
          </a:p>
          <a:p>
            <a:pPr algn="ctr">
              <a:lnSpc>
                <a:spcPts val="2901"/>
              </a:lnSpc>
            </a:pPr>
          </a:p>
          <a:p>
            <a:pPr algn="ctr">
              <a:lnSpc>
                <a:spcPts val="2901"/>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82D36"/>
        </a:solidFill>
      </p:bgPr>
    </p:bg>
    <p:spTree>
      <p:nvGrpSpPr>
        <p:cNvPr id="1" name=""/>
        <p:cNvGrpSpPr/>
        <p:nvPr/>
      </p:nvGrpSpPr>
      <p:grpSpPr>
        <a:xfrm>
          <a:off x="0" y="0"/>
          <a:ext cx="0" cy="0"/>
          <a:chOff x="0" y="0"/>
          <a:chExt cx="0" cy="0"/>
        </a:xfrm>
      </p:grpSpPr>
      <p:sp>
        <p:nvSpPr>
          <p:cNvPr name="TextBox 2" id="2"/>
          <p:cNvSpPr txBox="true"/>
          <p:nvPr/>
        </p:nvSpPr>
        <p:spPr>
          <a:xfrm rot="0">
            <a:off x="1376264" y="708375"/>
            <a:ext cx="4572556" cy="771624"/>
          </a:xfrm>
          <a:prstGeom prst="rect">
            <a:avLst/>
          </a:prstGeom>
        </p:spPr>
        <p:txBody>
          <a:bodyPr anchor="t" rtlCol="false" tIns="0" lIns="0" bIns="0" rIns="0">
            <a:spAutoFit/>
          </a:bodyPr>
          <a:lstStyle/>
          <a:p>
            <a:pPr algn="ctr">
              <a:lnSpc>
                <a:spcPts val="3144"/>
              </a:lnSpc>
            </a:pPr>
            <a:r>
              <a:rPr lang="en-US" sz="2246" b="true">
                <a:solidFill>
                  <a:srgbClr val="FFFFFF"/>
                </a:solidFill>
                <a:latin typeface="Open Sans Bold"/>
                <a:ea typeface="Open Sans Bold"/>
                <a:cs typeface="Open Sans Bold"/>
                <a:sym typeface="Open Sans Bold"/>
              </a:rPr>
              <a:t>Pr</a:t>
            </a:r>
            <a:r>
              <a:rPr lang="en-US" b="true" sz="2246">
                <a:solidFill>
                  <a:srgbClr val="FFFFFF"/>
                </a:solidFill>
                <a:latin typeface="Open Sans Bold"/>
                <a:ea typeface="Open Sans Bold"/>
                <a:cs typeface="Open Sans Bold"/>
                <a:sym typeface="Open Sans Bold"/>
              </a:rPr>
              <a:t>ojet personnel : Déploiement d’un honeypot web et server</a:t>
            </a:r>
          </a:p>
        </p:txBody>
      </p:sp>
      <p:sp>
        <p:nvSpPr>
          <p:cNvPr name="TextBox 3" id="3"/>
          <p:cNvSpPr txBox="true"/>
          <p:nvPr/>
        </p:nvSpPr>
        <p:spPr>
          <a:xfrm rot="0">
            <a:off x="234927" y="2620746"/>
            <a:ext cx="7090146" cy="7191515"/>
          </a:xfrm>
          <a:prstGeom prst="rect">
            <a:avLst/>
          </a:prstGeom>
        </p:spPr>
        <p:txBody>
          <a:bodyPr anchor="t" rtlCol="false" tIns="0" lIns="0" bIns="0" rIns="0">
            <a:spAutoFit/>
          </a:bodyPr>
          <a:lstStyle/>
          <a:p>
            <a:pPr algn="just">
              <a:lnSpc>
                <a:spcPts val="2092"/>
              </a:lnSpc>
            </a:pPr>
            <a:r>
              <a:rPr lang="en-US" sz="1494">
                <a:solidFill>
                  <a:srgbClr val="FFFFFF"/>
                </a:solidFill>
                <a:latin typeface="Open Sans"/>
                <a:ea typeface="Open Sans"/>
                <a:cs typeface="Open Sans"/>
                <a:sym typeface="Open Sans"/>
              </a:rPr>
              <a:t>🎯 Objectif :</a:t>
            </a:r>
          </a:p>
          <a:p>
            <a:pPr algn="just">
              <a:lnSpc>
                <a:spcPts val="2092"/>
              </a:lnSpc>
            </a:pPr>
          </a:p>
          <a:p>
            <a:pPr algn="just">
              <a:lnSpc>
                <a:spcPts val="2092"/>
              </a:lnSpc>
            </a:pPr>
            <a:r>
              <a:rPr lang="en-US" sz="1494">
                <a:solidFill>
                  <a:srgbClr val="FFFFFF"/>
                </a:solidFill>
                <a:latin typeface="Open Sans"/>
                <a:ea typeface="Open Sans"/>
                <a:cs typeface="Open Sans"/>
                <a:sym typeface="Open Sans"/>
              </a:rPr>
              <a:t> Concevoir un honeypot hybride exposé sur Internet, capable d’attirer les attaquants via une fausse interface web et de détecter automatiquement différents types d’attaques réseau ou applicatives.</a:t>
            </a:r>
          </a:p>
          <a:p>
            <a:pPr algn="just">
              <a:lnSpc>
                <a:spcPts val="2092"/>
              </a:lnSpc>
            </a:pPr>
          </a:p>
          <a:p>
            <a:pPr algn="just">
              <a:lnSpc>
                <a:spcPts val="2092"/>
              </a:lnSpc>
            </a:pPr>
            <a:r>
              <a:rPr lang="en-US" sz="1494">
                <a:solidFill>
                  <a:srgbClr val="FFFFFF"/>
                </a:solidFill>
                <a:latin typeface="Open Sans"/>
                <a:ea typeface="Open Sans"/>
                <a:cs typeface="Open Sans"/>
                <a:sym typeface="Open Sans"/>
              </a:rPr>
              <a:t>🛠 Outils utilisés :</a:t>
            </a:r>
          </a:p>
          <a:p>
            <a:pPr algn="just">
              <a:lnSpc>
                <a:spcPts val="2092"/>
              </a:lnSpc>
            </a:pP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Python (Flask) : développement du serveur web interactif</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SQLite : base de données locale pour stocker les logs d’attaque</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Matplotlib : génération automatique de graphiques statistiques</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NumPy : gestion des valeurs numériques pour les visualisations</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GeoLite2 (geoip2) : géolocalisation des IP et résolution ASN</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Counter &amp; defaultdict : comptage et traitement structuré des données</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Jinja2 (via Flask) : création de pages HTML dynamiques côté admin</a:t>
            </a:r>
          </a:p>
          <a:p>
            <a:pPr algn="just" marL="322661" indent="-161331" lvl="1">
              <a:lnSpc>
                <a:spcPts val="2092"/>
              </a:lnSpc>
              <a:buFont typeface="Arial"/>
              <a:buChar char="•"/>
            </a:pPr>
            <a:r>
              <a:rPr lang="en-US" sz="1494">
                <a:solidFill>
                  <a:srgbClr val="FFFFFF"/>
                </a:solidFill>
                <a:latin typeface="Open Sans"/>
                <a:ea typeface="Open Sans"/>
                <a:cs typeface="Open Sans"/>
                <a:sym typeface="Open Sans"/>
              </a:rPr>
              <a:t>VPS Hostinger : hébergement du honeypot accessible publiquement</a:t>
            </a:r>
          </a:p>
          <a:p>
            <a:pPr algn="just">
              <a:lnSpc>
                <a:spcPts val="2092"/>
              </a:lnSpc>
            </a:pPr>
          </a:p>
          <a:p>
            <a:pPr algn="just">
              <a:lnSpc>
                <a:spcPts val="2092"/>
              </a:lnSpc>
            </a:pPr>
            <a:r>
              <a:rPr lang="en-US" sz="1494">
                <a:solidFill>
                  <a:srgbClr val="FFFFFF"/>
                </a:solidFill>
                <a:latin typeface="Open Sans"/>
                <a:ea typeface="Open Sans"/>
                <a:cs typeface="Open Sans"/>
                <a:sym typeface="Open Sans"/>
              </a:rPr>
              <a:t>🚧 Réalisation :</a:t>
            </a:r>
          </a:p>
          <a:p>
            <a:pPr algn="just">
              <a:lnSpc>
                <a:spcPts val="2092"/>
              </a:lnSpc>
            </a:pPr>
          </a:p>
          <a:p>
            <a:pPr algn="l">
              <a:lnSpc>
                <a:spcPts val="2092"/>
              </a:lnSpc>
            </a:pPr>
            <a:r>
              <a:rPr lang="en-US" sz="1494">
                <a:solidFill>
                  <a:srgbClr val="FFFFFF"/>
                </a:solidFill>
                <a:latin typeface="Open Sans"/>
                <a:ea typeface="Open Sans"/>
                <a:cs typeface="Open Sans"/>
                <a:sym typeface="Open Sans"/>
              </a:rPr>
              <a:t> Mise en place d’un faux site d’administration (/admin, /users, etc.) détectant automatiquement les tentatives de brute force, injections SQL/XSS, scans, DDoS… Tous les événements sont enregistrés dans une base de données, puis visualisés localement via deux interfaces : une page de graphiques (visualisation.html) et une page de logs (details.html).</a:t>
            </a:r>
          </a:p>
          <a:p>
            <a:pPr algn="just">
              <a:lnSpc>
                <a:spcPts val="2092"/>
              </a:lnSpc>
            </a:pPr>
          </a:p>
          <a:p>
            <a:pPr algn="just">
              <a:lnSpc>
                <a:spcPts val="2092"/>
              </a:lnSpc>
            </a:pPr>
          </a:p>
          <a:p>
            <a:pPr algn="just">
              <a:lnSpc>
                <a:spcPts val="2092"/>
              </a:lnSpc>
            </a:pPr>
          </a:p>
          <a:p>
            <a:pPr algn="just">
              <a:lnSpc>
                <a:spcPts val="209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733864" y="839745"/>
            <a:ext cx="2614731" cy="3129430"/>
          </a:xfrm>
          <a:custGeom>
            <a:avLst/>
            <a:gdLst/>
            <a:ahLst/>
            <a:cxnLst/>
            <a:rect r="r" b="b" t="t" l="l"/>
            <a:pathLst>
              <a:path h="3129430" w="2614731">
                <a:moveTo>
                  <a:pt x="0" y="0"/>
                </a:moveTo>
                <a:lnTo>
                  <a:pt x="2614731" y="0"/>
                </a:lnTo>
                <a:lnTo>
                  <a:pt x="2614731" y="3129429"/>
                </a:lnTo>
                <a:lnTo>
                  <a:pt x="0" y="3129429"/>
                </a:lnTo>
                <a:lnTo>
                  <a:pt x="0" y="0"/>
                </a:lnTo>
                <a:close/>
              </a:path>
            </a:pathLst>
          </a:custGeom>
          <a:blipFill>
            <a:blip r:embed="rId2"/>
            <a:stretch>
              <a:fillRect l="-22300" t="0" r="-33640" b="0"/>
            </a:stretch>
          </a:blipFill>
        </p:spPr>
      </p:sp>
      <p:sp>
        <p:nvSpPr>
          <p:cNvPr name="Freeform 3" id="3"/>
          <p:cNvSpPr/>
          <p:nvPr/>
        </p:nvSpPr>
        <p:spPr>
          <a:xfrm flipH="false" flipV="false" rot="0">
            <a:off x="3916776" y="839745"/>
            <a:ext cx="2966060" cy="3129430"/>
          </a:xfrm>
          <a:custGeom>
            <a:avLst/>
            <a:gdLst/>
            <a:ahLst/>
            <a:cxnLst/>
            <a:rect r="r" b="b" t="t" l="l"/>
            <a:pathLst>
              <a:path h="3129430" w="2966060">
                <a:moveTo>
                  <a:pt x="0" y="0"/>
                </a:moveTo>
                <a:lnTo>
                  <a:pt x="2966060" y="0"/>
                </a:lnTo>
                <a:lnTo>
                  <a:pt x="2966060" y="3129429"/>
                </a:lnTo>
                <a:lnTo>
                  <a:pt x="0" y="3129429"/>
                </a:lnTo>
                <a:lnTo>
                  <a:pt x="0" y="0"/>
                </a:lnTo>
                <a:close/>
              </a:path>
            </a:pathLst>
          </a:custGeom>
          <a:blipFill>
            <a:blip r:embed="rId3"/>
            <a:stretch>
              <a:fillRect l="0" t="0" r="0" b="0"/>
            </a:stretch>
          </a:blipFill>
        </p:spPr>
      </p:sp>
      <p:sp>
        <p:nvSpPr>
          <p:cNvPr name="Freeform 4" id="4"/>
          <p:cNvSpPr/>
          <p:nvPr/>
        </p:nvSpPr>
        <p:spPr>
          <a:xfrm flipH="false" flipV="false" rot="0">
            <a:off x="528893" y="5707950"/>
            <a:ext cx="3002712" cy="3383221"/>
          </a:xfrm>
          <a:custGeom>
            <a:avLst/>
            <a:gdLst/>
            <a:ahLst/>
            <a:cxnLst/>
            <a:rect r="r" b="b" t="t" l="l"/>
            <a:pathLst>
              <a:path h="3383221" w="3002712">
                <a:moveTo>
                  <a:pt x="0" y="0"/>
                </a:moveTo>
                <a:lnTo>
                  <a:pt x="3002712" y="0"/>
                </a:lnTo>
                <a:lnTo>
                  <a:pt x="3002712" y="3383221"/>
                </a:lnTo>
                <a:lnTo>
                  <a:pt x="0" y="3383221"/>
                </a:lnTo>
                <a:lnTo>
                  <a:pt x="0" y="0"/>
                </a:lnTo>
                <a:close/>
              </a:path>
            </a:pathLst>
          </a:custGeom>
          <a:blipFill>
            <a:blip r:embed="rId4"/>
            <a:stretch>
              <a:fillRect l="0" t="0" r="0" b="0"/>
            </a:stretch>
          </a:blipFill>
        </p:spPr>
      </p:sp>
      <p:sp>
        <p:nvSpPr>
          <p:cNvPr name="Freeform 5" id="5"/>
          <p:cNvSpPr/>
          <p:nvPr/>
        </p:nvSpPr>
        <p:spPr>
          <a:xfrm flipH="false" flipV="false" rot="0">
            <a:off x="3916776" y="5707950"/>
            <a:ext cx="3131590" cy="3447417"/>
          </a:xfrm>
          <a:custGeom>
            <a:avLst/>
            <a:gdLst/>
            <a:ahLst/>
            <a:cxnLst/>
            <a:rect r="r" b="b" t="t" l="l"/>
            <a:pathLst>
              <a:path h="3447417" w="3131590">
                <a:moveTo>
                  <a:pt x="0" y="0"/>
                </a:moveTo>
                <a:lnTo>
                  <a:pt x="3131589" y="0"/>
                </a:lnTo>
                <a:lnTo>
                  <a:pt x="3131589" y="3447417"/>
                </a:lnTo>
                <a:lnTo>
                  <a:pt x="0" y="3447417"/>
                </a:lnTo>
                <a:lnTo>
                  <a:pt x="0" y="0"/>
                </a:lnTo>
                <a:close/>
              </a:path>
            </a:pathLst>
          </a:custGeom>
          <a:blipFill>
            <a:blip r:embed="rId5"/>
            <a:stretch>
              <a:fillRect l="0" t="0" r="0" b="0"/>
            </a:stretch>
          </a:blipFill>
        </p:spPr>
      </p:sp>
      <p:sp>
        <p:nvSpPr>
          <p:cNvPr name="TextBox 6" id="6"/>
          <p:cNvSpPr txBox="true"/>
          <p:nvPr/>
        </p:nvSpPr>
        <p:spPr>
          <a:xfrm rot="0">
            <a:off x="756000" y="4216824"/>
            <a:ext cx="2720015" cy="1129176"/>
          </a:xfrm>
          <a:prstGeom prst="rect">
            <a:avLst/>
          </a:prstGeom>
        </p:spPr>
        <p:txBody>
          <a:bodyPr anchor="t" rtlCol="false" tIns="0" lIns="0" bIns="0" rIns="0">
            <a:spAutoFit/>
          </a:bodyPr>
          <a:lstStyle/>
          <a:p>
            <a:pPr algn="ctr">
              <a:lnSpc>
                <a:spcPts val="1169"/>
              </a:lnSpc>
            </a:pPr>
            <a:r>
              <a:rPr lang="en-US" sz="835">
                <a:solidFill>
                  <a:srgbClr val="FFFFFF"/>
                </a:solidFill>
                <a:latin typeface="Open Sans"/>
                <a:ea typeface="Open Sans"/>
                <a:cs typeface="Open Sans"/>
                <a:sym typeface="Open Sans"/>
              </a:rPr>
              <a:t>🧠 Résumé d’activité généré dynamiquement</a:t>
            </a:r>
          </a:p>
          <a:p>
            <a:pPr algn="ctr">
              <a:lnSpc>
                <a:spcPts val="1169"/>
              </a:lnSpc>
            </a:pPr>
          </a:p>
          <a:p>
            <a:pPr algn="ctr">
              <a:lnSpc>
                <a:spcPts val="1169"/>
              </a:lnSpc>
            </a:pPr>
            <a:r>
              <a:rPr lang="en-US" sz="835">
                <a:solidFill>
                  <a:srgbClr val="FFFFFF"/>
                </a:solidFill>
                <a:latin typeface="Open Sans"/>
                <a:ea typeface="Open Sans"/>
                <a:cs typeface="Open Sans"/>
                <a:sym typeface="Open Sans"/>
              </a:rPr>
              <a:t> </a:t>
            </a:r>
            <a:r>
              <a:rPr lang="en-US" sz="835">
                <a:solidFill>
                  <a:srgbClr val="FFFFFF"/>
                </a:solidFill>
                <a:latin typeface="Open Sans"/>
                <a:ea typeface="Open Sans"/>
                <a:cs typeface="Open Sans"/>
                <a:sym typeface="Open Sans"/>
              </a:rPr>
              <a:t>Cette secti</a:t>
            </a:r>
            <a:r>
              <a:rPr lang="en-US" sz="835">
                <a:solidFill>
                  <a:srgbClr val="FFFFFF"/>
                </a:solidFill>
                <a:latin typeface="Open Sans"/>
                <a:ea typeface="Open Sans"/>
                <a:cs typeface="Open Sans"/>
                <a:sym typeface="Open Sans"/>
              </a:rPr>
              <a:t>on présente une synthèse automatique des attaques enregistrées : volume global, types d’attaques, pays d’origine, endpoints ciblés, IPs les plus actives, et ports scannés. En bas, un graphique en camembert met en évidence les pays les plus impliqués.</a:t>
            </a:r>
          </a:p>
        </p:txBody>
      </p:sp>
      <p:sp>
        <p:nvSpPr>
          <p:cNvPr name="TextBox 7" id="7"/>
          <p:cNvSpPr txBox="true"/>
          <p:nvPr/>
        </p:nvSpPr>
        <p:spPr>
          <a:xfrm rot="0">
            <a:off x="700409" y="9340001"/>
            <a:ext cx="2831196" cy="1082466"/>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 Top IPs les plus insistantes et attaques détectées</a:t>
            </a:r>
          </a:p>
          <a:p>
            <a:pPr algn="ctr">
              <a:lnSpc>
                <a:spcPts val="1120"/>
              </a:lnSpc>
            </a:pPr>
          </a:p>
          <a:p>
            <a:pPr algn="ctr">
              <a:lnSpc>
                <a:spcPts val="1120"/>
              </a:lnSpc>
            </a:pPr>
            <a:r>
              <a:rPr lang="en-US" sz="800">
                <a:solidFill>
                  <a:srgbClr val="FFFFFF"/>
                </a:solidFill>
                <a:latin typeface="Open Sans"/>
                <a:ea typeface="Open Sans"/>
                <a:cs typeface="Open Sans"/>
                <a:sym typeface="Open Sans"/>
              </a:rPr>
              <a:t> Ce graphique met en évidence les adresses IP ayant généré le plus de requêtes vers le honeypot, illustrant des comportements suspects. En dessous, les types d'attaques détectés sont classés par fréquence, allant du brute force SSH aux scans de port, en passant par les attaques DDoS et les injections SQL/XSS.</a:t>
            </a:r>
          </a:p>
        </p:txBody>
      </p:sp>
      <p:sp>
        <p:nvSpPr>
          <p:cNvPr name="TextBox 8" id="8"/>
          <p:cNvSpPr txBox="true"/>
          <p:nvPr/>
        </p:nvSpPr>
        <p:spPr>
          <a:xfrm rot="0">
            <a:off x="4086426" y="4216824"/>
            <a:ext cx="2717574" cy="1082466"/>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 Pages visitées et ASN les plus fréquents</a:t>
            </a:r>
          </a:p>
          <a:p>
            <a:pPr algn="ctr">
              <a:lnSpc>
                <a:spcPts val="1120"/>
              </a:lnSpc>
            </a:pPr>
          </a:p>
          <a:p>
            <a:pPr algn="ctr">
              <a:lnSpc>
                <a:spcPts val="1120"/>
              </a:lnSpc>
            </a:pPr>
            <a:r>
              <a:rPr lang="en-US" sz="800">
                <a:solidFill>
                  <a:srgbClr val="FFFFFF"/>
                </a:solidFill>
                <a:latin typeface="Open Sans"/>
                <a:ea typeface="Open Sans"/>
                <a:cs typeface="Open Sans"/>
                <a:sym typeface="Open Sans"/>
              </a:rPr>
              <a:t> Le premier graphique affiche les endpoints les plus ciblés par les attaquants (notamment /admin). La répartition GET/POST permet d’identifier les tentatives de connexion ou de scan. Le second graphique montre les ASN (fournisseurs de connectivité) les plus représentés parmi les IP détectées.</a:t>
            </a:r>
          </a:p>
        </p:txBody>
      </p:sp>
      <p:sp>
        <p:nvSpPr>
          <p:cNvPr name="TextBox 9" id="9"/>
          <p:cNvSpPr txBox="true"/>
          <p:nvPr/>
        </p:nvSpPr>
        <p:spPr>
          <a:xfrm rot="0">
            <a:off x="4086426" y="9340001"/>
            <a:ext cx="2921091" cy="970037"/>
          </a:xfrm>
          <a:prstGeom prst="rect">
            <a:avLst/>
          </a:prstGeom>
        </p:spPr>
        <p:txBody>
          <a:bodyPr anchor="t" rtlCol="false" tIns="0" lIns="0" bIns="0" rIns="0">
            <a:spAutoFit/>
          </a:bodyPr>
          <a:lstStyle/>
          <a:p>
            <a:pPr algn="ctr">
              <a:lnSpc>
                <a:spcPts val="1147"/>
              </a:lnSpc>
            </a:pPr>
            <a:r>
              <a:rPr lang="en-US" sz="819">
                <a:solidFill>
                  <a:srgbClr val="FFFFFF"/>
                </a:solidFill>
                <a:latin typeface="Open Sans"/>
                <a:ea typeface="Open Sans"/>
                <a:cs typeface="Open Sans"/>
                <a:sym typeface="Open Sans"/>
              </a:rPr>
              <a:t>📡 User-Agent et ports les plus ciblés</a:t>
            </a:r>
          </a:p>
          <a:p>
            <a:pPr algn="ctr">
              <a:lnSpc>
                <a:spcPts val="1147"/>
              </a:lnSpc>
            </a:pPr>
          </a:p>
          <a:p>
            <a:pPr algn="ctr">
              <a:lnSpc>
                <a:spcPts val="1147"/>
              </a:lnSpc>
            </a:pPr>
            <a:r>
              <a:rPr lang="en-US" sz="819">
                <a:solidFill>
                  <a:srgbClr val="FFFFFF"/>
                </a:solidFill>
                <a:latin typeface="Open Sans"/>
                <a:ea typeface="Open Sans"/>
                <a:cs typeface="Open Sans"/>
                <a:sym typeface="Open Sans"/>
              </a:rPr>
              <a:t> Les premiers graphiques révèlent les outils ou navigateurs utilisés par les attaquants, souvent des scripts automatisés. Le second graphique présente les ports les plus souvent scannés, illustrant les tentatives de reconnaissance réseau sur des services comme HTTP, HTTPS, FTP ou RDP.</a:t>
            </a:r>
          </a:p>
        </p:txBody>
      </p:sp>
      <p:sp>
        <p:nvSpPr>
          <p:cNvPr name="TextBox 10" id="10"/>
          <p:cNvSpPr txBox="true"/>
          <p:nvPr/>
        </p:nvSpPr>
        <p:spPr>
          <a:xfrm rot="0">
            <a:off x="1441038" y="44789"/>
            <a:ext cx="4677924" cy="349261"/>
          </a:xfrm>
          <a:prstGeom prst="rect">
            <a:avLst/>
          </a:prstGeom>
        </p:spPr>
        <p:txBody>
          <a:bodyPr anchor="t" rtlCol="false" tIns="0" lIns="0" bIns="0" rIns="0">
            <a:spAutoFit/>
          </a:bodyPr>
          <a:lstStyle/>
          <a:p>
            <a:pPr algn="ctr">
              <a:lnSpc>
                <a:spcPts val="2814"/>
              </a:lnSpc>
            </a:pPr>
            <a:r>
              <a:rPr lang="en-US" sz="2010">
                <a:solidFill>
                  <a:srgbClr val="FFFFFF"/>
                </a:solidFill>
                <a:latin typeface="Open Sans"/>
                <a:ea typeface="Open Sans"/>
                <a:cs typeface="Open Sans"/>
                <a:sym typeface="Open Sans"/>
              </a:rPr>
              <a:t>Page visualisation (monitoring)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188968" y="808052"/>
            <a:ext cx="7187977" cy="1363301"/>
          </a:xfrm>
          <a:custGeom>
            <a:avLst/>
            <a:gdLst/>
            <a:ahLst/>
            <a:cxnLst/>
            <a:rect r="r" b="b" t="t" l="l"/>
            <a:pathLst>
              <a:path h="1363301" w="7187977">
                <a:moveTo>
                  <a:pt x="0" y="0"/>
                </a:moveTo>
                <a:lnTo>
                  <a:pt x="7187976" y="0"/>
                </a:lnTo>
                <a:lnTo>
                  <a:pt x="7187976" y="1363301"/>
                </a:lnTo>
                <a:lnTo>
                  <a:pt x="0" y="1363301"/>
                </a:lnTo>
                <a:lnTo>
                  <a:pt x="0" y="0"/>
                </a:lnTo>
                <a:close/>
              </a:path>
            </a:pathLst>
          </a:custGeom>
          <a:blipFill>
            <a:blip r:embed="rId2"/>
            <a:stretch>
              <a:fillRect l="0" t="-1174" r="0" b="-4439"/>
            </a:stretch>
          </a:blipFill>
        </p:spPr>
      </p:sp>
      <p:sp>
        <p:nvSpPr>
          <p:cNvPr name="Freeform 3" id="3"/>
          <p:cNvSpPr/>
          <p:nvPr/>
        </p:nvSpPr>
        <p:spPr>
          <a:xfrm flipH="false" flipV="false" rot="0">
            <a:off x="128605" y="7983517"/>
            <a:ext cx="7245383" cy="1930738"/>
          </a:xfrm>
          <a:custGeom>
            <a:avLst/>
            <a:gdLst/>
            <a:ahLst/>
            <a:cxnLst/>
            <a:rect r="r" b="b" t="t" l="l"/>
            <a:pathLst>
              <a:path h="1930738" w="7245383">
                <a:moveTo>
                  <a:pt x="0" y="0"/>
                </a:moveTo>
                <a:lnTo>
                  <a:pt x="7245383" y="0"/>
                </a:lnTo>
                <a:lnTo>
                  <a:pt x="7245383" y="1930738"/>
                </a:lnTo>
                <a:lnTo>
                  <a:pt x="0" y="1930738"/>
                </a:lnTo>
                <a:lnTo>
                  <a:pt x="0" y="0"/>
                </a:lnTo>
                <a:close/>
              </a:path>
            </a:pathLst>
          </a:custGeom>
          <a:blipFill>
            <a:blip r:embed="rId3"/>
            <a:stretch>
              <a:fillRect l="0" t="-3260" r="0" b="-65999"/>
            </a:stretch>
          </a:blipFill>
        </p:spPr>
      </p:sp>
      <p:sp>
        <p:nvSpPr>
          <p:cNvPr name="Freeform 4" id="4"/>
          <p:cNvSpPr/>
          <p:nvPr/>
        </p:nvSpPr>
        <p:spPr>
          <a:xfrm flipH="false" flipV="false" rot="0">
            <a:off x="188968" y="6217998"/>
            <a:ext cx="7187977" cy="1343223"/>
          </a:xfrm>
          <a:custGeom>
            <a:avLst/>
            <a:gdLst/>
            <a:ahLst/>
            <a:cxnLst/>
            <a:rect r="r" b="b" t="t" l="l"/>
            <a:pathLst>
              <a:path h="1343223" w="7187977">
                <a:moveTo>
                  <a:pt x="0" y="0"/>
                </a:moveTo>
                <a:lnTo>
                  <a:pt x="7187976" y="0"/>
                </a:lnTo>
                <a:lnTo>
                  <a:pt x="7187976" y="1343223"/>
                </a:lnTo>
                <a:lnTo>
                  <a:pt x="0" y="1343223"/>
                </a:lnTo>
                <a:lnTo>
                  <a:pt x="0" y="0"/>
                </a:lnTo>
                <a:close/>
              </a:path>
            </a:pathLst>
          </a:custGeom>
          <a:blipFill>
            <a:blip r:embed="rId4"/>
            <a:stretch>
              <a:fillRect l="-131" t="0" r="-131" b="-740"/>
            </a:stretch>
          </a:blipFill>
        </p:spPr>
      </p:sp>
      <p:sp>
        <p:nvSpPr>
          <p:cNvPr name="Freeform 5" id="5"/>
          <p:cNvSpPr/>
          <p:nvPr/>
        </p:nvSpPr>
        <p:spPr>
          <a:xfrm flipH="false" flipV="false" rot="0">
            <a:off x="188968" y="2565757"/>
            <a:ext cx="7187977" cy="3260869"/>
          </a:xfrm>
          <a:custGeom>
            <a:avLst/>
            <a:gdLst/>
            <a:ahLst/>
            <a:cxnLst/>
            <a:rect r="r" b="b" t="t" l="l"/>
            <a:pathLst>
              <a:path h="3260869" w="7187977">
                <a:moveTo>
                  <a:pt x="0" y="0"/>
                </a:moveTo>
                <a:lnTo>
                  <a:pt x="7187976" y="0"/>
                </a:lnTo>
                <a:lnTo>
                  <a:pt x="7187976" y="3260869"/>
                </a:lnTo>
                <a:lnTo>
                  <a:pt x="0" y="3260869"/>
                </a:lnTo>
                <a:lnTo>
                  <a:pt x="0" y="0"/>
                </a:lnTo>
                <a:close/>
              </a:path>
            </a:pathLst>
          </a:custGeom>
          <a:blipFill>
            <a:blip r:embed="rId5"/>
            <a:stretch>
              <a:fillRect l="-860" t="0" r="-860" b="-4527"/>
            </a:stretch>
          </a:blipFill>
        </p:spPr>
      </p:sp>
      <p:sp>
        <p:nvSpPr>
          <p:cNvPr name="TextBox 6" id="6"/>
          <p:cNvSpPr txBox="true"/>
          <p:nvPr/>
        </p:nvSpPr>
        <p:spPr>
          <a:xfrm rot="0">
            <a:off x="1459181" y="148265"/>
            <a:ext cx="4647549" cy="372745"/>
          </a:xfrm>
          <a:prstGeom prst="rect">
            <a:avLst/>
          </a:prstGeom>
        </p:spPr>
        <p:txBody>
          <a:bodyPr anchor="t" rtlCol="false" tIns="0" lIns="0" bIns="0" rIns="0">
            <a:spAutoFit/>
          </a:bodyPr>
          <a:lstStyle/>
          <a:p>
            <a:pPr algn="ctr">
              <a:lnSpc>
                <a:spcPts val="3079"/>
              </a:lnSpc>
            </a:pPr>
            <a:r>
              <a:rPr lang="en-US" sz="2199">
                <a:solidFill>
                  <a:srgbClr val="FFFFFF"/>
                </a:solidFill>
                <a:latin typeface="Open Sans"/>
                <a:ea typeface="Open Sans"/>
                <a:cs typeface="Open Sans"/>
                <a:sym typeface="Open Sans"/>
              </a:rPr>
              <a:t>Page details (monitoring)</a:t>
            </a:r>
          </a:p>
        </p:txBody>
      </p:sp>
      <p:sp>
        <p:nvSpPr>
          <p:cNvPr name="TextBox 7" id="7"/>
          <p:cNvSpPr txBox="true"/>
          <p:nvPr/>
        </p:nvSpPr>
        <p:spPr>
          <a:xfrm rot="0">
            <a:off x="188968" y="5864726"/>
            <a:ext cx="7187977"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Logs retraçant des attaques DDoS, brute force HTTP et SSH.</a:t>
            </a:r>
          </a:p>
        </p:txBody>
      </p:sp>
      <p:sp>
        <p:nvSpPr>
          <p:cNvPr name="TextBox 8" id="8"/>
          <p:cNvSpPr txBox="true"/>
          <p:nvPr/>
        </p:nvSpPr>
        <p:spPr>
          <a:xfrm rot="0">
            <a:off x="188968" y="7599321"/>
            <a:ext cx="7187977" cy="134196"/>
          </a:xfrm>
          <a:prstGeom prst="rect">
            <a:avLst/>
          </a:prstGeom>
        </p:spPr>
        <p:txBody>
          <a:bodyPr anchor="t" rtlCol="false" tIns="0" lIns="0" bIns="0" rIns="0">
            <a:spAutoFit/>
          </a:bodyPr>
          <a:lstStyle/>
          <a:p>
            <a:pPr algn="ctr">
              <a:lnSpc>
                <a:spcPts val="1119"/>
              </a:lnSpc>
            </a:pPr>
            <a:r>
              <a:rPr lang="en-US" sz="799">
                <a:solidFill>
                  <a:srgbClr val="FFFFFF"/>
                </a:solidFill>
                <a:latin typeface="Open Sans"/>
                <a:ea typeface="Open Sans"/>
                <a:cs typeface="Open Sans"/>
                <a:sym typeface="Open Sans"/>
              </a:rPr>
              <a:t>Tentatives de téléchargement de fichiers sensibles via endpoints piégés.</a:t>
            </a:r>
          </a:p>
        </p:txBody>
      </p:sp>
      <p:sp>
        <p:nvSpPr>
          <p:cNvPr name="TextBox 9" id="9"/>
          <p:cNvSpPr txBox="true"/>
          <p:nvPr/>
        </p:nvSpPr>
        <p:spPr>
          <a:xfrm rot="0">
            <a:off x="157309" y="9952355"/>
            <a:ext cx="7245383"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L</a:t>
            </a:r>
            <a:r>
              <a:rPr lang="en-US" sz="800">
                <a:solidFill>
                  <a:srgbClr val="FFFFFF"/>
                </a:solidFill>
                <a:latin typeface="Open Sans"/>
                <a:ea typeface="Open Sans"/>
                <a:cs typeface="Open Sans"/>
                <a:sym typeface="Open Sans"/>
              </a:rPr>
              <a:t>ogs d’attaques par injection SQL et XSS détectées automatiquement.</a:t>
            </a:r>
          </a:p>
        </p:txBody>
      </p:sp>
      <p:sp>
        <p:nvSpPr>
          <p:cNvPr name="TextBox 10" id="10"/>
          <p:cNvSpPr txBox="true"/>
          <p:nvPr/>
        </p:nvSpPr>
        <p:spPr>
          <a:xfrm rot="0">
            <a:off x="188968" y="2209028"/>
            <a:ext cx="7187977"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Scans</a:t>
            </a:r>
            <a:r>
              <a:rPr lang="en-US" sz="800">
                <a:solidFill>
                  <a:srgbClr val="FFFFFF"/>
                </a:solidFill>
                <a:latin typeface="Open Sans"/>
                <a:ea typeface="Open Sans"/>
                <a:cs typeface="Open Sans"/>
                <a:sym typeface="Open Sans"/>
              </a:rPr>
              <a:t> de ports identifiés par le honeypot avec type de service ciblé.</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1219044" y="9365150"/>
            <a:ext cx="2185850" cy="1087953"/>
          </a:xfrm>
          <a:custGeom>
            <a:avLst/>
            <a:gdLst/>
            <a:ahLst/>
            <a:cxnLst/>
            <a:rect r="r" b="b" t="t" l="l"/>
            <a:pathLst>
              <a:path h="1087953" w="2185850">
                <a:moveTo>
                  <a:pt x="0" y="0"/>
                </a:moveTo>
                <a:lnTo>
                  <a:pt x="2185851" y="0"/>
                </a:lnTo>
                <a:lnTo>
                  <a:pt x="2185851" y="1087953"/>
                </a:lnTo>
                <a:lnTo>
                  <a:pt x="0" y="1087953"/>
                </a:lnTo>
                <a:lnTo>
                  <a:pt x="0" y="0"/>
                </a:lnTo>
                <a:close/>
              </a:path>
            </a:pathLst>
          </a:custGeom>
          <a:blipFill>
            <a:blip r:embed="rId2"/>
            <a:stretch>
              <a:fillRect l="-1485" t="-1332" r="-13219" b="-4203"/>
            </a:stretch>
          </a:blipFill>
        </p:spPr>
      </p:sp>
      <p:sp>
        <p:nvSpPr>
          <p:cNvPr name="Freeform 3" id="3"/>
          <p:cNvSpPr/>
          <p:nvPr/>
        </p:nvSpPr>
        <p:spPr>
          <a:xfrm flipH="false" flipV="false" rot="0">
            <a:off x="1227565" y="6240782"/>
            <a:ext cx="2177330" cy="1176640"/>
          </a:xfrm>
          <a:custGeom>
            <a:avLst/>
            <a:gdLst/>
            <a:ahLst/>
            <a:cxnLst/>
            <a:rect r="r" b="b" t="t" l="l"/>
            <a:pathLst>
              <a:path h="1176640" w="2177330">
                <a:moveTo>
                  <a:pt x="0" y="0"/>
                </a:moveTo>
                <a:lnTo>
                  <a:pt x="2177330" y="0"/>
                </a:lnTo>
                <a:lnTo>
                  <a:pt x="2177330" y="1176640"/>
                </a:lnTo>
                <a:lnTo>
                  <a:pt x="0" y="1176640"/>
                </a:lnTo>
                <a:lnTo>
                  <a:pt x="0" y="0"/>
                </a:lnTo>
                <a:close/>
              </a:path>
            </a:pathLst>
          </a:custGeom>
          <a:blipFill>
            <a:blip r:embed="rId3"/>
            <a:stretch>
              <a:fillRect l="-857" t="0" r="-15514" b="-2570"/>
            </a:stretch>
          </a:blipFill>
        </p:spPr>
      </p:sp>
      <p:sp>
        <p:nvSpPr>
          <p:cNvPr name="Freeform 4" id="4"/>
          <p:cNvSpPr/>
          <p:nvPr/>
        </p:nvSpPr>
        <p:spPr>
          <a:xfrm flipH="false" flipV="false" rot="0">
            <a:off x="1227565" y="5113614"/>
            <a:ext cx="2181590" cy="631868"/>
          </a:xfrm>
          <a:custGeom>
            <a:avLst/>
            <a:gdLst/>
            <a:ahLst/>
            <a:cxnLst/>
            <a:rect r="r" b="b" t="t" l="l"/>
            <a:pathLst>
              <a:path h="631868" w="2181590">
                <a:moveTo>
                  <a:pt x="0" y="0"/>
                </a:moveTo>
                <a:lnTo>
                  <a:pt x="2181590" y="0"/>
                </a:lnTo>
                <a:lnTo>
                  <a:pt x="2181590" y="631868"/>
                </a:lnTo>
                <a:lnTo>
                  <a:pt x="0" y="631868"/>
                </a:lnTo>
                <a:lnTo>
                  <a:pt x="0" y="0"/>
                </a:lnTo>
                <a:close/>
              </a:path>
            </a:pathLst>
          </a:custGeom>
          <a:blipFill>
            <a:blip r:embed="rId4"/>
            <a:stretch>
              <a:fillRect l="0" t="-3447" r="-12424" b="-721"/>
            </a:stretch>
          </a:blipFill>
        </p:spPr>
      </p:sp>
      <p:sp>
        <p:nvSpPr>
          <p:cNvPr name="Freeform 5" id="5"/>
          <p:cNvSpPr/>
          <p:nvPr/>
        </p:nvSpPr>
        <p:spPr>
          <a:xfrm flipH="false" flipV="false" rot="0">
            <a:off x="1223304" y="7912722"/>
            <a:ext cx="2185850" cy="957128"/>
          </a:xfrm>
          <a:custGeom>
            <a:avLst/>
            <a:gdLst/>
            <a:ahLst/>
            <a:cxnLst/>
            <a:rect r="r" b="b" t="t" l="l"/>
            <a:pathLst>
              <a:path h="957128" w="2185850">
                <a:moveTo>
                  <a:pt x="0" y="0"/>
                </a:moveTo>
                <a:lnTo>
                  <a:pt x="2185851" y="0"/>
                </a:lnTo>
                <a:lnTo>
                  <a:pt x="2185851" y="957128"/>
                </a:lnTo>
                <a:lnTo>
                  <a:pt x="0" y="957128"/>
                </a:lnTo>
                <a:lnTo>
                  <a:pt x="0" y="0"/>
                </a:lnTo>
                <a:close/>
              </a:path>
            </a:pathLst>
          </a:custGeom>
          <a:blipFill>
            <a:blip r:embed="rId5"/>
            <a:stretch>
              <a:fillRect l="-796" t="-4766" r="-11780" b="-2314"/>
            </a:stretch>
          </a:blipFill>
        </p:spPr>
      </p:sp>
      <p:sp>
        <p:nvSpPr>
          <p:cNvPr name="Freeform 6" id="6"/>
          <p:cNvSpPr/>
          <p:nvPr/>
        </p:nvSpPr>
        <p:spPr>
          <a:xfrm flipH="false" flipV="false" rot="0">
            <a:off x="1227565" y="3786708"/>
            <a:ext cx="2181590" cy="835441"/>
          </a:xfrm>
          <a:custGeom>
            <a:avLst/>
            <a:gdLst/>
            <a:ahLst/>
            <a:cxnLst/>
            <a:rect r="r" b="b" t="t" l="l"/>
            <a:pathLst>
              <a:path h="835441" w="2181590">
                <a:moveTo>
                  <a:pt x="0" y="0"/>
                </a:moveTo>
                <a:lnTo>
                  <a:pt x="2181590" y="0"/>
                </a:lnTo>
                <a:lnTo>
                  <a:pt x="2181590" y="835442"/>
                </a:lnTo>
                <a:lnTo>
                  <a:pt x="0" y="835442"/>
                </a:lnTo>
                <a:lnTo>
                  <a:pt x="0" y="0"/>
                </a:lnTo>
                <a:close/>
              </a:path>
            </a:pathLst>
          </a:custGeom>
          <a:blipFill>
            <a:blip r:embed="rId6"/>
            <a:stretch>
              <a:fillRect l="-54322" t="0" r="-63725" b="-1443"/>
            </a:stretch>
          </a:blipFill>
        </p:spPr>
      </p:sp>
      <p:sp>
        <p:nvSpPr>
          <p:cNvPr name="Freeform 7" id="7"/>
          <p:cNvSpPr/>
          <p:nvPr/>
        </p:nvSpPr>
        <p:spPr>
          <a:xfrm flipH="false" flipV="false" rot="0">
            <a:off x="1219044" y="1125801"/>
            <a:ext cx="2181590" cy="2165608"/>
          </a:xfrm>
          <a:custGeom>
            <a:avLst/>
            <a:gdLst/>
            <a:ahLst/>
            <a:cxnLst/>
            <a:rect r="r" b="b" t="t" l="l"/>
            <a:pathLst>
              <a:path h="2165608" w="2181590">
                <a:moveTo>
                  <a:pt x="0" y="0"/>
                </a:moveTo>
                <a:lnTo>
                  <a:pt x="2181590" y="0"/>
                </a:lnTo>
                <a:lnTo>
                  <a:pt x="2181590" y="2165607"/>
                </a:lnTo>
                <a:lnTo>
                  <a:pt x="0" y="2165607"/>
                </a:lnTo>
                <a:lnTo>
                  <a:pt x="0" y="0"/>
                </a:lnTo>
                <a:close/>
              </a:path>
            </a:pathLst>
          </a:custGeom>
          <a:blipFill>
            <a:blip r:embed="rId7"/>
            <a:stretch>
              <a:fillRect l="0" t="0" r="0" b="0"/>
            </a:stretch>
          </a:blipFill>
        </p:spPr>
      </p:sp>
      <p:sp>
        <p:nvSpPr>
          <p:cNvPr name="TextBox 8" id="8"/>
          <p:cNvSpPr txBox="true"/>
          <p:nvPr/>
        </p:nvSpPr>
        <p:spPr>
          <a:xfrm rot="0">
            <a:off x="426599" y="153279"/>
            <a:ext cx="6377401" cy="372745"/>
          </a:xfrm>
          <a:prstGeom prst="rect">
            <a:avLst/>
          </a:prstGeom>
        </p:spPr>
        <p:txBody>
          <a:bodyPr anchor="t" rtlCol="false" tIns="0" lIns="0" bIns="0" rIns="0">
            <a:spAutoFit/>
          </a:bodyPr>
          <a:lstStyle/>
          <a:p>
            <a:pPr algn="ctr">
              <a:lnSpc>
                <a:spcPts val="3079"/>
              </a:lnSpc>
            </a:pPr>
            <a:r>
              <a:rPr lang="en-US" sz="2199">
                <a:solidFill>
                  <a:srgbClr val="FFFFFF"/>
                </a:solidFill>
                <a:latin typeface="Open Sans"/>
                <a:ea typeface="Open Sans"/>
                <a:cs typeface="Open Sans"/>
                <a:sym typeface="Open Sans"/>
              </a:rPr>
              <a:t>Interface de simulation (honeypot web)</a:t>
            </a:r>
          </a:p>
        </p:txBody>
      </p:sp>
      <p:sp>
        <p:nvSpPr>
          <p:cNvPr name="TextBox 9" id="9"/>
          <p:cNvSpPr txBox="true"/>
          <p:nvPr/>
        </p:nvSpPr>
        <p:spPr>
          <a:xfrm rot="0">
            <a:off x="3826140" y="6481545"/>
            <a:ext cx="3256518" cy="676063"/>
          </a:xfrm>
          <a:prstGeom prst="rect">
            <a:avLst/>
          </a:prstGeom>
        </p:spPr>
        <p:txBody>
          <a:bodyPr anchor="t" rtlCol="false" tIns="0" lIns="0" bIns="0" rIns="0">
            <a:spAutoFit/>
          </a:bodyPr>
          <a:lstStyle/>
          <a:p>
            <a:pPr algn="ctr">
              <a:lnSpc>
                <a:spcPts val="1119"/>
              </a:lnSpc>
            </a:pPr>
            <a:r>
              <a:rPr lang="en-US" sz="799">
                <a:solidFill>
                  <a:srgbClr val="FFFFFF"/>
                </a:solidFill>
                <a:latin typeface="Open Sans"/>
                <a:ea typeface="Open Sans"/>
                <a:cs typeface="Open Sans"/>
                <a:sym typeface="Open Sans"/>
              </a:rPr>
              <a:t>Faux </a:t>
            </a:r>
            <a:r>
              <a:rPr lang="en-US" sz="799">
                <a:solidFill>
                  <a:srgbClr val="FFFFFF"/>
                </a:solidFill>
                <a:latin typeface="Open Sans"/>
                <a:ea typeface="Open Sans"/>
                <a:cs typeface="Open Sans"/>
                <a:sym typeface="Open Sans"/>
              </a:rPr>
              <a:t>journal système listant des événements de connexion et de sécurité.</a:t>
            </a:r>
          </a:p>
          <a:p>
            <a:pPr algn="ctr">
              <a:lnSpc>
                <a:spcPts val="1119"/>
              </a:lnSpc>
            </a:pPr>
            <a:r>
              <a:rPr lang="en-US" sz="799">
                <a:solidFill>
                  <a:srgbClr val="FFFFFF"/>
                </a:solidFill>
                <a:latin typeface="Open Sans"/>
                <a:ea typeface="Open Sans"/>
                <a:cs typeface="Open Sans"/>
                <a:sym typeface="Open Sans"/>
              </a:rPr>
              <a:t> Les actions sont inventées mais crédibles (téléchargements, échecs SSH…).</a:t>
            </a:r>
          </a:p>
          <a:p>
            <a:pPr algn="ctr">
              <a:lnSpc>
                <a:spcPts val="1119"/>
              </a:lnSpc>
            </a:pPr>
            <a:r>
              <a:rPr lang="en-US" sz="799">
                <a:solidFill>
                  <a:srgbClr val="FFFFFF"/>
                </a:solidFill>
                <a:latin typeface="Open Sans"/>
                <a:ea typeface="Open Sans"/>
                <a:cs typeface="Open Sans"/>
                <a:sym typeface="Open Sans"/>
              </a:rPr>
              <a:t> Chaque affichage simule une vraie infrastructure active.</a:t>
            </a:r>
          </a:p>
        </p:txBody>
      </p:sp>
      <p:sp>
        <p:nvSpPr>
          <p:cNvPr name="TextBox 10" id="10"/>
          <p:cNvSpPr txBox="true"/>
          <p:nvPr/>
        </p:nvSpPr>
        <p:spPr>
          <a:xfrm rot="0">
            <a:off x="4035543" y="7975996"/>
            <a:ext cx="3047116" cy="676063"/>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Lis</a:t>
            </a:r>
            <a:r>
              <a:rPr lang="en-US" sz="800">
                <a:solidFill>
                  <a:srgbClr val="FFFFFF"/>
                </a:solidFill>
                <a:latin typeface="Open Sans"/>
                <a:ea typeface="Open Sans"/>
                <a:cs typeface="Open Sans"/>
                <a:sym typeface="Open Sans"/>
              </a:rPr>
              <a:t>te fictive d’utilisateurs avec rôles, privilèges et importance stratégique.</a:t>
            </a:r>
          </a:p>
          <a:p>
            <a:pPr algn="ctr">
              <a:lnSpc>
                <a:spcPts val="1120"/>
              </a:lnSpc>
            </a:pPr>
            <a:r>
              <a:rPr lang="en-US" sz="800">
                <a:solidFill>
                  <a:srgbClr val="FFFFFF"/>
                </a:solidFill>
                <a:latin typeface="Open Sans"/>
                <a:ea typeface="Open Sans"/>
                <a:cs typeface="Open Sans"/>
                <a:sym typeface="Open Sans"/>
              </a:rPr>
              <a:t> Les intitulés sont volontairement provocateurs (root_access, ceo_panel…).</a:t>
            </a:r>
          </a:p>
          <a:p>
            <a:pPr algn="ctr">
              <a:lnSpc>
                <a:spcPts val="1120"/>
              </a:lnSpc>
            </a:pPr>
            <a:r>
              <a:rPr lang="en-US" sz="800">
                <a:solidFill>
                  <a:srgbClr val="FFFFFF"/>
                </a:solidFill>
                <a:latin typeface="Open Sans"/>
                <a:ea typeface="Open Sans"/>
                <a:cs typeface="Open Sans"/>
                <a:sym typeface="Open Sans"/>
              </a:rPr>
              <a:t> Objectif : inciter à l’exploration ou au vol d’identité.</a:t>
            </a:r>
          </a:p>
        </p:txBody>
      </p:sp>
      <p:sp>
        <p:nvSpPr>
          <p:cNvPr name="TextBox 11" id="11"/>
          <p:cNvSpPr txBox="true"/>
          <p:nvPr/>
        </p:nvSpPr>
        <p:spPr>
          <a:xfrm rot="0">
            <a:off x="3826140" y="9493836"/>
            <a:ext cx="3256518" cy="540597"/>
          </a:xfrm>
          <a:prstGeom prst="rect">
            <a:avLst/>
          </a:prstGeom>
        </p:spPr>
        <p:txBody>
          <a:bodyPr anchor="t" rtlCol="false" tIns="0" lIns="0" bIns="0" rIns="0">
            <a:spAutoFit/>
          </a:bodyPr>
          <a:lstStyle/>
          <a:p>
            <a:pPr algn="ctr">
              <a:lnSpc>
                <a:spcPts val="1119"/>
              </a:lnSpc>
            </a:pPr>
            <a:r>
              <a:rPr lang="en-US" sz="799">
                <a:solidFill>
                  <a:srgbClr val="FFFFFF"/>
                </a:solidFill>
                <a:latin typeface="Open Sans"/>
                <a:ea typeface="Open Sans"/>
                <a:cs typeface="Open Sans"/>
                <a:sym typeface="Open Sans"/>
              </a:rPr>
              <a:t>Page sim</a:t>
            </a:r>
            <a:r>
              <a:rPr lang="en-US" sz="799">
                <a:solidFill>
                  <a:srgbClr val="FFFFFF"/>
                </a:solidFill>
                <a:latin typeface="Open Sans"/>
                <a:ea typeface="Open Sans"/>
                <a:cs typeface="Open Sans"/>
                <a:sym typeface="Open Sans"/>
              </a:rPr>
              <a:t>ulée d’accès à un fichier de configuration (config.php).</a:t>
            </a:r>
          </a:p>
          <a:p>
            <a:pPr algn="ctr">
              <a:lnSpc>
                <a:spcPts val="1119"/>
              </a:lnSpc>
            </a:pPr>
            <a:r>
              <a:rPr lang="en-US" sz="799">
                <a:solidFill>
                  <a:srgbClr val="FFFFFF"/>
                </a:solidFill>
                <a:latin typeface="Open Sans"/>
                <a:ea typeface="Open Sans"/>
                <a:cs typeface="Open Sans"/>
                <a:sym typeface="Open Sans"/>
              </a:rPr>
              <a:t> Elle contient des données fictives censées sembler confidentielles.</a:t>
            </a:r>
          </a:p>
          <a:p>
            <a:pPr algn="ctr">
              <a:lnSpc>
                <a:spcPts val="1119"/>
              </a:lnSpc>
            </a:pPr>
            <a:r>
              <a:rPr lang="en-US" sz="799">
                <a:solidFill>
                  <a:srgbClr val="FFFFFF"/>
                </a:solidFill>
                <a:latin typeface="Open Sans"/>
                <a:ea typeface="Open Sans"/>
                <a:cs typeface="Open Sans"/>
                <a:sym typeface="Open Sans"/>
              </a:rPr>
              <a:t> Utilisée pour piéger les attaquants à la recherche d’APIs ou d’identifiants.</a:t>
            </a:r>
          </a:p>
        </p:txBody>
      </p:sp>
      <p:sp>
        <p:nvSpPr>
          <p:cNvPr name="TextBox 12" id="12"/>
          <p:cNvSpPr txBox="true"/>
          <p:nvPr/>
        </p:nvSpPr>
        <p:spPr>
          <a:xfrm rot="0">
            <a:off x="3780000" y="5023784"/>
            <a:ext cx="3302658" cy="540596"/>
          </a:xfrm>
          <a:prstGeom prst="rect">
            <a:avLst/>
          </a:prstGeom>
        </p:spPr>
        <p:txBody>
          <a:bodyPr anchor="t" rtlCol="false" tIns="0" lIns="0" bIns="0" rIns="0">
            <a:spAutoFit/>
          </a:bodyPr>
          <a:lstStyle/>
          <a:p>
            <a:pPr algn="ctr">
              <a:lnSpc>
                <a:spcPts val="1119"/>
              </a:lnSpc>
            </a:pPr>
            <a:r>
              <a:rPr lang="en-US" sz="799">
                <a:solidFill>
                  <a:srgbClr val="FFFFFF"/>
                </a:solidFill>
                <a:latin typeface="Open Sans"/>
                <a:ea typeface="Open Sans"/>
                <a:cs typeface="Open Sans"/>
                <a:sym typeface="Open Sans"/>
              </a:rPr>
              <a:t>In</a:t>
            </a:r>
            <a:r>
              <a:rPr lang="en-US" sz="799">
                <a:solidFill>
                  <a:srgbClr val="FFFFFF"/>
                </a:solidFill>
                <a:latin typeface="Open Sans"/>
                <a:ea typeface="Open Sans"/>
                <a:cs typeface="Open Sans"/>
                <a:sym typeface="Open Sans"/>
              </a:rPr>
              <a:t>terface simulant l’accès à des sauvegardes de base de données sensibles.</a:t>
            </a:r>
          </a:p>
          <a:p>
            <a:pPr algn="ctr">
              <a:lnSpc>
                <a:spcPts val="1119"/>
              </a:lnSpc>
            </a:pPr>
            <a:r>
              <a:rPr lang="en-US" sz="799">
                <a:solidFill>
                  <a:srgbClr val="FFFFFF"/>
                </a:solidFill>
                <a:latin typeface="Open Sans"/>
                <a:ea typeface="Open Sans"/>
                <a:cs typeface="Open Sans"/>
                <a:sym typeface="Open Sans"/>
              </a:rPr>
              <a:t> Les fichiers affichés (SQL, CSV, JSON) semblent téléchargeables.</a:t>
            </a:r>
          </a:p>
          <a:p>
            <a:pPr algn="ctr">
              <a:lnSpc>
                <a:spcPts val="1119"/>
              </a:lnSpc>
            </a:pPr>
            <a:r>
              <a:rPr lang="en-US" sz="799">
                <a:solidFill>
                  <a:srgbClr val="FFFFFF"/>
                </a:solidFill>
                <a:latin typeface="Open Sans"/>
                <a:ea typeface="Open Sans"/>
                <a:cs typeface="Open Sans"/>
                <a:sym typeface="Open Sans"/>
              </a:rPr>
              <a:t> Chaque clic sur "Télécharger" est capturé pour analyse.</a:t>
            </a:r>
          </a:p>
        </p:txBody>
      </p:sp>
      <p:sp>
        <p:nvSpPr>
          <p:cNvPr name="TextBox 13" id="13"/>
          <p:cNvSpPr txBox="true"/>
          <p:nvPr/>
        </p:nvSpPr>
        <p:spPr>
          <a:xfrm rot="0">
            <a:off x="3780000" y="3760480"/>
            <a:ext cx="3302658" cy="749348"/>
          </a:xfrm>
          <a:prstGeom prst="rect">
            <a:avLst/>
          </a:prstGeom>
        </p:spPr>
        <p:txBody>
          <a:bodyPr anchor="t" rtlCol="false" tIns="0" lIns="0" bIns="0" rIns="0">
            <a:spAutoFit/>
          </a:bodyPr>
          <a:lstStyle/>
          <a:p>
            <a:pPr algn="ctr">
              <a:lnSpc>
                <a:spcPts val="1244"/>
              </a:lnSpc>
            </a:pPr>
            <a:r>
              <a:rPr lang="en-US" sz="889">
                <a:solidFill>
                  <a:srgbClr val="FFFFFF"/>
                </a:solidFill>
                <a:latin typeface="Open Sans"/>
                <a:ea typeface="Open Sans"/>
                <a:cs typeface="Open Sans"/>
                <a:sym typeface="Open Sans"/>
              </a:rPr>
              <a:t>Tableau de b</a:t>
            </a:r>
            <a:r>
              <a:rPr lang="en-US" sz="889">
                <a:solidFill>
                  <a:srgbClr val="FFFFFF"/>
                </a:solidFill>
                <a:latin typeface="Open Sans"/>
                <a:ea typeface="Open Sans"/>
                <a:cs typeface="Open Sans"/>
                <a:sym typeface="Open Sans"/>
              </a:rPr>
              <a:t>ord fictif affichant plusieurs accès critiques (utilisateurs, BDD, logs…).</a:t>
            </a:r>
          </a:p>
          <a:p>
            <a:pPr algn="ctr">
              <a:lnSpc>
                <a:spcPts val="1244"/>
              </a:lnSpc>
            </a:pPr>
            <a:r>
              <a:rPr lang="en-US" sz="889">
                <a:solidFill>
                  <a:srgbClr val="FFFFFF"/>
                </a:solidFill>
                <a:latin typeface="Open Sans"/>
                <a:ea typeface="Open Sans"/>
                <a:cs typeface="Open Sans"/>
                <a:sym typeface="Open Sans"/>
              </a:rPr>
              <a:t> Chaque module redirige vers une autre interface piégée.</a:t>
            </a:r>
          </a:p>
          <a:p>
            <a:pPr algn="ctr">
              <a:lnSpc>
                <a:spcPts val="1244"/>
              </a:lnSpc>
            </a:pPr>
            <a:r>
              <a:rPr lang="en-US" sz="889">
                <a:solidFill>
                  <a:srgbClr val="FFFFFF"/>
                </a:solidFill>
                <a:latin typeface="Open Sans"/>
                <a:ea typeface="Open Sans"/>
                <a:cs typeface="Open Sans"/>
                <a:sym typeface="Open Sans"/>
              </a:rPr>
              <a:t> L’illusion d’un vrai panneau admin renforce l’engagement de l’attaquant.</a:t>
            </a:r>
          </a:p>
        </p:txBody>
      </p:sp>
      <p:sp>
        <p:nvSpPr>
          <p:cNvPr name="TextBox 14" id="14"/>
          <p:cNvSpPr txBox="true"/>
          <p:nvPr/>
        </p:nvSpPr>
        <p:spPr>
          <a:xfrm rot="0">
            <a:off x="3748381" y="1801807"/>
            <a:ext cx="3334277" cy="857945"/>
          </a:xfrm>
          <a:prstGeom prst="rect">
            <a:avLst/>
          </a:prstGeom>
        </p:spPr>
        <p:txBody>
          <a:bodyPr anchor="t" rtlCol="false" tIns="0" lIns="0" bIns="0" rIns="0">
            <a:spAutoFit/>
          </a:bodyPr>
          <a:lstStyle/>
          <a:p>
            <a:pPr algn="ctr">
              <a:lnSpc>
                <a:spcPts val="1329"/>
              </a:lnSpc>
            </a:pPr>
            <a:r>
              <a:rPr lang="en-US" sz="949">
                <a:solidFill>
                  <a:srgbClr val="FFFFFF"/>
                </a:solidFill>
                <a:latin typeface="Open Sans"/>
                <a:ea typeface="Open Sans"/>
                <a:cs typeface="Open Sans"/>
                <a:sym typeface="Open Sans"/>
              </a:rPr>
              <a:t>Fausse page de c</a:t>
            </a:r>
            <a:r>
              <a:rPr lang="en-US" sz="949">
                <a:solidFill>
                  <a:srgbClr val="FFFFFF"/>
                </a:solidFill>
                <a:latin typeface="Open Sans"/>
                <a:ea typeface="Open Sans"/>
                <a:cs typeface="Open Sans"/>
                <a:sym typeface="Open Sans"/>
              </a:rPr>
              <a:t>onnexion à un espace d’administration.</a:t>
            </a:r>
          </a:p>
          <a:p>
            <a:pPr algn="ctr">
              <a:lnSpc>
                <a:spcPts val="1329"/>
              </a:lnSpc>
            </a:pPr>
            <a:r>
              <a:rPr lang="en-US" sz="949">
                <a:solidFill>
                  <a:srgbClr val="FFFFFF"/>
                </a:solidFill>
                <a:latin typeface="Open Sans"/>
                <a:ea typeface="Open Sans"/>
                <a:cs typeface="Open Sans"/>
                <a:sym typeface="Open Sans"/>
              </a:rPr>
              <a:t> Permet de récupérer les identifiants saisis par l’attaquant.</a:t>
            </a:r>
          </a:p>
          <a:p>
            <a:pPr algn="ctr">
              <a:lnSpc>
                <a:spcPts val="1329"/>
              </a:lnSpc>
            </a:pPr>
            <a:r>
              <a:rPr lang="en-US" sz="949">
                <a:solidFill>
                  <a:srgbClr val="FFFFFF"/>
                </a:solidFill>
                <a:latin typeface="Open Sans"/>
                <a:ea typeface="Open Sans"/>
                <a:cs typeface="Open Sans"/>
                <a:sym typeface="Open Sans"/>
              </a:rPr>
              <a:t> Conçue pour simuler un accès restreint crédible aux yeux d’un intrus</a:t>
            </a:r>
          </a:p>
          <a:p>
            <a:pPr algn="ctr">
              <a:lnSpc>
                <a:spcPts val="174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209701" y="8228608"/>
            <a:ext cx="3429915" cy="447636"/>
          </a:xfrm>
          <a:custGeom>
            <a:avLst/>
            <a:gdLst/>
            <a:ahLst/>
            <a:cxnLst/>
            <a:rect r="r" b="b" t="t" l="l"/>
            <a:pathLst>
              <a:path h="447636" w="3429915">
                <a:moveTo>
                  <a:pt x="0" y="0"/>
                </a:moveTo>
                <a:lnTo>
                  <a:pt x="3429915" y="0"/>
                </a:lnTo>
                <a:lnTo>
                  <a:pt x="3429915" y="447636"/>
                </a:lnTo>
                <a:lnTo>
                  <a:pt x="0" y="447636"/>
                </a:lnTo>
                <a:lnTo>
                  <a:pt x="0" y="0"/>
                </a:lnTo>
                <a:close/>
              </a:path>
            </a:pathLst>
          </a:custGeom>
          <a:blipFill>
            <a:blip r:embed="rId2"/>
            <a:stretch>
              <a:fillRect l="-3640" t="0" r="-3640" b="-14509"/>
            </a:stretch>
          </a:blipFill>
        </p:spPr>
      </p:sp>
      <p:sp>
        <p:nvSpPr>
          <p:cNvPr name="Freeform 3" id="3"/>
          <p:cNvSpPr/>
          <p:nvPr/>
        </p:nvSpPr>
        <p:spPr>
          <a:xfrm flipH="false" flipV="false" rot="0">
            <a:off x="209701" y="8854412"/>
            <a:ext cx="3429915" cy="412937"/>
          </a:xfrm>
          <a:custGeom>
            <a:avLst/>
            <a:gdLst/>
            <a:ahLst/>
            <a:cxnLst/>
            <a:rect r="r" b="b" t="t" l="l"/>
            <a:pathLst>
              <a:path h="412937" w="3429915">
                <a:moveTo>
                  <a:pt x="0" y="0"/>
                </a:moveTo>
                <a:lnTo>
                  <a:pt x="3429915" y="0"/>
                </a:lnTo>
                <a:lnTo>
                  <a:pt x="3429915" y="412936"/>
                </a:lnTo>
                <a:lnTo>
                  <a:pt x="0" y="412936"/>
                </a:lnTo>
                <a:lnTo>
                  <a:pt x="0" y="0"/>
                </a:lnTo>
                <a:close/>
              </a:path>
            </a:pathLst>
          </a:custGeom>
          <a:blipFill>
            <a:blip r:embed="rId3"/>
            <a:stretch>
              <a:fillRect l="-15044" t="0" r="-14010" b="-14487"/>
            </a:stretch>
          </a:blipFill>
        </p:spPr>
      </p:sp>
      <p:sp>
        <p:nvSpPr>
          <p:cNvPr name="Freeform 4" id="4"/>
          <p:cNvSpPr/>
          <p:nvPr/>
        </p:nvSpPr>
        <p:spPr>
          <a:xfrm flipH="false" flipV="false" rot="0">
            <a:off x="222390" y="5267157"/>
            <a:ext cx="3417226" cy="2780476"/>
          </a:xfrm>
          <a:custGeom>
            <a:avLst/>
            <a:gdLst/>
            <a:ahLst/>
            <a:cxnLst/>
            <a:rect r="r" b="b" t="t" l="l"/>
            <a:pathLst>
              <a:path h="2780476" w="3417226">
                <a:moveTo>
                  <a:pt x="0" y="0"/>
                </a:moveTo>
                <a:lnTo>
                  <a:pt x="3417226" y="0"/>
                </a:lnTo>
                <a:lnTo>
                  <a:pt x="3417226" y="2780476"/>
                </a:lnTo>
                <a:lnTo>
                  <a:pt x="0" y="2780476"/>
                </a:lnTo>
                <a:lnTo>
                  <a:pt x="0" y="0"/>
                </a:lnTo>
                <a:close/>
              </a:path>
            </a:pathLst>
          </a:custGeom>
          <a:blipFill>
            <a:blip r:embed="rId4"/>
            <a:stretch>
              <a:fillRect l="-540" t="0" r="-89866" b="-9032"/>
            </a:stretch>
          </a:blipFill>
        </p:spPr>
      </p:sp>
      <p:sp>
        <p:nvSpPr>
          <p:cNvPr name="Freeform 5" id="5"/>
          <p:cNvSpPr/>
          <p:nvPr/>
        </p:nvSpPr>
        <p:spPr>
          <a:xfrm flipH="false" flipV="false" rot="0">
            <a:off x="4071420" y="5267157"/>
            <a:ext cx="3135095" cy="2780476"/>
          </a:xfrm>
          <a:custGeom>
            <a:avLst/>
            <a:gdLst/>
            <a:ahLst/>
            <a:cxnLst/>
            <a:rect r="r" b="b" t="t" l="l"/>
            <a:pathLst>
              <a:path h="2780476" w="3135095">
                <a:moveTo>
                  <a:pt x="0" y="0"/>
                </a:moveTo>
                <a:lnTo>
                  <a:pt x="3135095" y="0"/>
                </a:lnTo>
                <a:lnTo>
                  <a:pt x="3135095" y="2780476"/>
                </a:lnTo>
                <a:lnTo>
                  <a:pt x="0" y="2780476"/>
                </a:lnTo>
                <a:lnTo>
                  <a:pt x="0" y="0"/>
                </a:lnTo>
                <a:close/>
              </a:path>
            </a:pathLst>
          </a:custGeom>
          <a:blipFill>
            <a:blip r:embed="rId5"/>
            <a:stretch>
              <a:fillRect l="0" t="0" r="-91921" b="0"/>
            </a:stretch>
          </a:blipFill>
        </p:spPr>
      </p:sp>
      <p:sp>
        <p:nvSpPr>
          <p:cNvPr name="Freeform 6" id="6"/>
          <p:cNvSpPr/>
          <p:nvPr/>
        </p:nvSpPr>
        <p:spPr>
          <a:xfrm flipH="false" flipV="false" rot="0">
            <a:off x="4071420" y="8200033"/>
            <a:ext cx="3118427" cy="1012973"/>
          </a:xfrm>
          <a:custGeom>
            <a:avLst/>
            <a:gdLst/>
            <a:ahLst/>
            <a:cxnLst/>
            <a:rect r="r" b="b" t="t" l="l"/>
            <a:pathLst>
              <a:path h="1012973" w="3118427">
                <a:moveTo>
                  <a:pt x="0" y="0"/>
                </a:moveTo>
                <a:lnTo>
                  <a:pt x="3118427" y="0"/>
                </a:lnTo>
                <a:lnTo>
                  <a:pt x="3118427" y="1012973"/>
                </a:lnTo>
                <a:lnTo>
                  <a:pt x="0" y="1012973"/>
                </a:lnTo>
                <a:lnTo>
                  <a:pt x="0" y="0"/>
                </a:lnTo>
                <a:close/>
              </a:path>
            </a:pathLst>
          </a:custGeom>
          <a:blipFill>
            <a:blip r:embed="rId6"/>
            <a:stretch>
              <a:fillRect l="0" t="0" r="0" b="-27601"/>
            </a:stretch>
          </a:blipFill>
        </p:spPr>
      </p:sp>
      <p:sp>
        <p:nvSpPr>
          <p:cNvPr name="TextBox 7" id="7"/>
          <p:cNvSpPr txBox="true"/>
          <p:nvPr/>
        </p:nvSpPr>
        <p:spPr>
          <a:xfrm rot="0">
            <a:off x="1646340" y="195196"/>
            <a:ext cx="4267320" cy="753149"/>
          </a:xfrm>
          <a:prstGeom prst="rect">
            <a:avLst/>
          </a:prstGeom>
        </p:spPr>
        <p:txBody>
          <a:bodyPr anchor="t" rtlCol="false" tIns="0" lIns="0" bIns="0" rIns="0">
            <a:spAutoFit/>
          </a:bodyPr>
          <a:lstStyle/>
          <a:p>
            <a:pPr algn="ctr">
              <a:lnSpc>
                <a:spcPts val="3037"/>
              </a:lnSpc>
            </a:pPr>
            <a:r>
              <a:rPr lang="en-US" sz="2169">
                <a:solidFill>
                  <a:srgbClr val="FFFFFF"/>
                </a:solidFill>
                <a:latin typeface="Open Sans"/>
                <a:ea typeface="Open Sans"/>
                <a:cs typeface="Open Sans"/>
                <a:sym typeface="Open Sans"/>
              </a:rPr>
              <a:t>Mes projets formation</a:t>
            </a:r>
          </a:p>
          <a:p>
            <a:pPr algn="ctr">
              <a:lnSpc>
                <a:spcPts val="3037"/>
              </a:lnSpc>
            </a:pPr>
          </a:p>
        </p:txBody>
      </p:sp>
      <p:sp>
        <p:nvSpPr>
          <p:cNvPr name="TextBox 8" id="8"/>
          <p:cNvSpPr txBox="true"/>
          <p:nvPr/>
        </p:nvSpPr>
        <p:spPr>
          <a:xfrm rot="0">
            <a:off x="160756" y="1072169"/>
            <a:ext cx="4443658" cy="174625"/>
          </a:xfrm>
          <a:prstGeom prst="rect">
            <a:avLst/>
          </a:prstGeom>
        </p:spPr>
        <p:txBody>
          <a:bodyPr anchor="t" rtlCol="false" tIns="0" lIns="0" bIns="0" rIns="0">
            <a:spAutoFit/>
          </a:bodyPr>
          <a:lstStyle/>
          <a:p>
            <a:pPr algn="l" marL="0" indent="0" lvl="0">
              <a:lnSpc>
                <a:spcPts val="1400"/>
              </a:lnSpc>
              <a:spcBef>
                <a:spcPct val="0"/>
              </a:spcBef>
            </a:pPr>
            <a:r>
              <a:rPr lang="en-US" sz="1000">
                <a:solidFill>
                  <a:srgbClr val="FFFFFF"/>
                </a:solidFill>
                <a:latin typeface="Open Sans"/>
                <a:ea typeface="Open Sans"/>
                <a:cs typeface="Open Sans"/>
                <a:sym typeface="Open Sans"/>
              </a:rPr>
              <a:t>🛡️ Projet 1 – Démarrer la formation d’Analyste Cybersécurité SOC</a:t>
            </a:r>
          </a:p>
        </p:txBody>
      </p:sp>
      <p:sp>
        <p:nvSpPr>
          <p:cNvPr name="TextBox 9" id="9"/>
          <p:cNvSpPr txBox="true"/>
          <p:nvPr/>
        </p:nvSpPr>
        <p:spPr>
          <a:xfrm rot="0">
            <a:off x="160756" y="1380144"/>
            <a:ext cx="7209770" cy="405131"/>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Déc</a:t>
            </a:r>
            <a:r>
              <a:rPr lang="en-US" sz="800">
                <a:solidFill>
                  <a:srgbClr val="FFFFFF"/>
                </a:solidFill>
                <a:latin typeface="Open Sans"/>
                <a:ea typeface="Open Sans"/>
                <a:cs typeface="Open Sans"/>
                <a:sym typeface="Open Sans"/>
              </a:rPr>
              <a:t>ouverte de l’organisation de la formation et définition de mon projet professionnel en cybersécurité.</a:t>
            </a:r>
          </a:p>
          <a:p>
            <a:pPr algn="l">
              <a:lnSpc>
                <a:spcPts val="1120"/>
              </a:lnSpc>
            </a:pPr>
            <a:r>
              <a:rPr lang="en-US" sz="800">
                <a:solidFill>
                  <a:srgbClr val="FFFFFF"/>
                </a:solidFill>
                <a:latin typeface="Open Sans"/>
                <a:ea typeface="Open Sans"/>
                <a:cs typeface="Open Sans"/>
                <a:sym typeface="Open Sans"/>
              </a:rPr>
              <a:t>J’ai structuré mon parcours, défini des objectifs concrets et acquis une première vision du métier d’analyste SOC, à la fois technique et stratégique.</a:t>
            </a:r>
          </a:p>
          <a:p>
            <a:pPr algn="l">
              <a:lnSpc>
                <a:spcPts val="1120"/>
              </a:lnSpc>
            </a:pPr>
            <a:r>
              <a:rPr lang="en-US" sz="800">
                <a:solidFill>
                  <a:srgbClr val="FFFFFF"/>
                </a:solidFill>
                <a:latin typeface="Open Sans"/>
                <a:ea typeface="Open Sans"/>
                <a:cs typeface="Open Sans"/>
                <a:sym typeface="Open Sans"/>
              </a:rPr>
              <a:t>Ce projet m’a permis de développer mon autonomie, ma rigueur et mon ouverture à l’échange avec la communauté.</a:t>
            </a:r>
          </a:p>
        </p:txBody>
      </p:sp>
      <p:sp>
        <p:nvSpPr>
          <p:cNvPr name="TextBox 10" id="10"/>
          <p:cNvSpPr txBox="true"/>
          <p:nvPr/>
        </p:nvSpPr>
        <p:spPr>
          <a:xfrm rot="0">
            <a:off x="-227138" y="2234137"/>
            <a:ext cx="4697861" cy="154388"/>
          </a:xfrm>
          <a:prstGeom prst="rect">
            <a:avLst/>
          </a:prstGeom>
        </p:spPr>
        <p:txBody>
          <a:bodyPr anchor="t" rtlCol="false" tIns="0" lIns="0" bIns="0" rIns="0">
            <a:spAutoFit/>
          </a:bodyPr>
          <a:lstStyle/>
          <a:p>
            <a:pPr algn="ctr">
              <a:lnSpc>
                <a:spcPts val="1297"/>
              </a:lnSpc>
            </a:pPr>
            <a:r>
              <a:rPr lang="en-US" sz="926">
                <a:solidFill>
                  <a:srgbClr val="FFFFFF"/>
                </a:solidFill>
                <a:latin typeface="Open Sans"/>
                <a:ea typeface="Open Sans"/>
                <a:cs typeface="Open Sans"/>
                <a:sym typeface="Open Sans"/>
              </a:rPr>
              <a:t>🛡️ Pro</a:t>
            </a:r>
            <a:r>
              <a:rPr lang="en-US" sz="926">
                <a:solidFill>
                  <a:srgbClr val="FFFFFF"/>
                </a:solidFill>
                <a:latin typeface="Open Sans"/>
                <a:ea typeface="Open Sans"/>
                <a:cs typeface="Open Sans"/>
                <a:sym typeface="Open Sans"/>
              </a:rPr>
              <a:t>jet 2 – Explorer l’écosystème SOC et sensibiliser à la cybersécurité</a:t>
            </a:r>
          </a:p>
        </p:txBody>
      </p:sp>
      <p:sp>
        <p:nvSpPr>
          <p:cNvPr name="TextBox 11" id="11"/>
          <p:cNvSpPr txBox="true"/>
          <p:nvPr/>
        </p:nvSpPr>
        <p:spPr>
          <a:xfrm rot="0">
            <a:off x="160756" y="2521876"/>
            <a:ext cx="7029091" cy="405131"/>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Déc</a:t>
            </a:r>
            <a:r>
              <a:rPr lang="en-US" sz="800">
                <a:solidFill>
                  <a:srgbClr val="FFFFFF"/>
                </a:solidFill>
                <a:latin typeface="Open Sans"/>
                <a:ea typeface="Open Sans"/>
                <a:cs typeface="Open Sans"/>
                <a:sym typeface="Open Sans"/>
              </a:rPr>
              <a:t>ouverte du fonctionnement d’un SOC et des rôles impliqués dans la détection et la réponse aux incidents.</a:t>
            </a:r>
          </a:p>
          <a:p>
            <a:pPr algn="l">
              <a:lnSpc>
                <a:spcPts val="1120"/>
              </a:lnSpc>
            </a:pPr>
            <a:r>
              <a:rPr lang="en-US" sz="800">
                <a:solidFill>
                  <a:srgbClr val="FFFFFF"/>
                </a:solidFill>
                <a:latin typeface="Open Sans"/>
                <a:ea typeface="Open Sans"/>
                <a:cs typeface="Open Sans"/>
                <a:sym typeface="Open Sans"/>
              </a:rPr>
              <a:t>Création de supports de sensibilisation à destination des utilisateurs et visualisation des chemins d’attaque.</a:t>
            </a:r>
          </a:p>
          <a:p>
            <a:pPr algn="l">
              <a:lnSpc>
                <a:spcPts val="1120"/>
              </a:lnSpc>
            </a:pPr>
            <a:r>
              <a:rPr lang="en-US" sz="800">
                <a:solidFill>
                  <a:srgbClr val="FFFFFF"/>
                </a:solidFill>
                <a:latin typeface="Open Sans"/>
                <a:ea typeface="Open Sans"/>
                <a:cs typeface="Open Sans"/>
                <a:sym typeface="Open Sans"/>
              </a:rPr>
              <a:t>Ce projet m’a permis d’allier pédagogie, vulgarisation technique et esprit de synthèse.</a:t>
            </a:r>
          </a:p>
        </p:txBody>
      </p:sp>
      <p:sp>
        <p:nvSpPr>
          <p:cNvPr name="TextBox 12" id="12"/>
          <p:cNvSpPr txBox="true"/>
          <p:nvPr/>
        </p:nvSpPr>
        <p:spPr>
          <a:xfrm rot="0">
            <a:off x="79943" y="3641382"/>
            <a:ext cx="3478483"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Pro</a:t>
            </a:r>
            <a:r>
              <a:rPr lang="en-US" sz="999">
                <a:solidFill>
                  <a:srgbClr val="FFFFFF"/>
                </a:solidFill>
                <a:latin typeface="Open Sans"/>
                <a:ea typeface="Open Sans"/>
                <a:cs typeface="Open Sans"/>
                <a:sym typeface="Open Sans"/>
              </a:rPr>
              <a:t>jet 3 – Analyse de logs &amp; classification des alertes</a:t>
            </a:r>
          </a:p>
        </p:txBody>
      </p:sp>
      <p:sp>
        <p:nvSpPr>
          <p:cNvPr name="TextBox 13" id="13"/>
          <p:cNvSpPr txBox="true"/>
          <p:nvPr/>
        </p:nvSpPr>
        <p:spPr>
          <a:xfrm rot="0">
            <a:off x="201366" y="3968407"/>
            <a:ext cx="6988480" cy="676065"/>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Analyse et classification d’alertes de sécurité à l’aide d’un SIEM (Elastic) et d’une plateforme de ticketing (TheHive).</a:t>
            </a:r>
          </a:p>
          <a:p>
            <a:pPr algn="l">
              <a:lnSpc>
                <a:spcPts val="1120"/>
              </a:lnSpc>
            </a:pPr>
            <a:r>
              <a:rPr lang="en-US" sz="800">
                <a:solidFill>
                  <a:srgbClr val="FFFFFF"/>
                </a:solidFill>
                <a:latin typeface="Open Sans"/>
                <a:ea typeface="Open Sans"/>
                <a:cs typeface="Open Sans"/>
                <a:sym typeface="Open Sans"/>
              </a:rPr>
              <a:t>Ce projet m’a permis de comprendre l’importance des logs dans la détection d’incidents et le rôle du tri des alertes.</a:t>
            </a:r>
          </a:p>
          <a:p>
            <a:pPr algn="l">
              <a:lnSpc>
                <a:spcPts val="1120"/>
              </a:lnSpc>
            </a:pPr>
            <a:r>
              <a:rPr lang="en-US" sz="800">
                <a:solidFill>
                  <a:srgbClr val="FFFFFF"/>
                </a:solidFill>
                <a:latin typeface="Open Sans"/>
                <a:ea typeface="Open Sans"/>
                <a:cs typeface="Open Sans"/>
                <a:sym typeface="Open Sans"/>
              </a:rPr>
              <a:t>J’ai développé une approche rigoureuse, structurée et orientée documentation pour prioriser les menaces.</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utilisés : Elastic (ELK) , TheHive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3962913" y="6240059"/>
            <a:ext cx="3299577" cy="2658343"/>
          </a:xfrm>
          <a:custGeom>
            <a:avLst/>
            <a:gdLst/>
            <a:ahLst/>
            <a:cxnLst/>
            <a:rect r="r" b="b" t="t" l="l"/>
            <a:pathLst>
              <a:path h="2658343" w="3299577">
                <a:moveTo>
                  <a:pt x="0" y="0"/>
                </a:moveTo>
                <a:lnTo>
                  <a:pt x="3299577" y="0"/>
                </a:lnTo>
                <a:lnTo>
                  <a:pt x="3299577" y="2658343"/>
                </a:lnTo>
                <a:lnTo>
                  <a:pt x="0" y="2658343"/>
                </a:lnTo>
                <a:lnTo>
                  <a:pt x="0" y="0"/>
                </a:lnTo>
                <a:close/>
              </a:path>
            </a:pathLst>
          </a:custGeom>
          <a:blipFill>
            <a:blip r:embed="rId2"/>
            <a:stretch>
              <a:fillRect l="0" t="0" r="-73501" b="-811"/>
            </a:stretch>
          </a:blipFill>
        </p:spPr>
      </p:sp>
      <p:sp>
        <p:nvSpPr>
          <p:cNvPr name="Freeform 3" id="3"/>
          <p:cNvSpPr/>
          <p:nvPr/>
        </p:nvSpPr>
        <p:spPr>
          <a:xfrm flipH="false" flipV="false" rot="0">
            <a:off x="177945" y="2568821"/>
            <a:ext cx="3602055" cy="2028168"/>
          </a:xfrm>
          <a:custGeom>
            <a:avLst/>
            <a:gdLst/>
            <a:ahLst/>
            <a:cxnLst/>
            <a:rect r="r" b="b" t="t" l="l"/>
            <a:pathLst>
              <a:path h="2028168" w="3602055">
                <a:moveTo>
                  <a:pt x="0" y="0"/>
                </a:moveTo>
                <a:lnTo>
                  <a:pt x="3602055" y="0"/>
                </a:lnTo>
                <a:lnTo>
                  <a:pt x="3602055" y="2028167"/>
                </a:lnTo>
                <a:lnTo>
                  <a:pt x="0" y="2028167"/>
                </a:lnTo>
                <a:lnTo>
                  <a:pt x="0" y="0"/>
                </a:lnTo>
                <a:close/>
              </a:path>
            </a:pathLst>
          </a:custGeom>
          <a:blipFill>
            <a:blip r:embed="rId3"/>
            <a:stretch>
              <a:fillRect l="-5150" t="0" r="-33749" b="-22223"/>
            </a:stretch>
          </a:blipFill>
        </p:spPr>
      </p:sp>
      <p:sp>
        <p:nvSpPr>
          <p:cNvPr name="Freeform 4" id="4"/>
          <p:cNvSpPr/>
          <p:nvPr/>
        </p:nvSpPr>
        <p:spPr>
          <a:xfrm flipH="false" flipV="false" rot="0">
            <a:off x="3962913" y="2564460"/>
            <a:ext cx="3428419" cy="2032528"/>
          </a:xfrm>
          <a:custGeom>
            <a:avLst/>
            <a:gdLst/>
            <a:ahLst/>
            <a:cxnLst/>
            <a:rect r="r" b="b" t="t" l="l"/>
            <a:pathLst>
              <a:path h="2032528" w="3428419">
                <a:moveTo>
                  <a:pt x="0" y="0"/>
                </a:moveTo>
                <a:lnTo>
                  <a:pt x="3428419" y="0"/>
                </a:lnTo>
                <a:lnTo>
                  <a:pt x="3428419" y="2032528"/>
                </a:lnTo>
                <a:lnTo>
                  <a:pt x="0" y="2032528"/>
                </a:lnTo>
                <a:lnTo>
                  <a:pt x="0" y="0"/>
                </a:lnTo>
                <a:close/>
              </a:path>
            </a:pathLst>
          </a:custGeom>
          <a:blipFill>
            <a:blip r:embed="rId4"/>
            <a:stretch>
              <a:fillRect l="-66" t="-2036" r="-18363" b="0"/>
            </a:stretch>
          </a:blipFill>
        </p:spPr>
      </p:sp>
      <p:sp>
        <p:nvSpPr>
          <p:cNvPr name="Freeform 5" id="5"/>
          <p:cNvSpPr/>
          <p:nvPr/>
        </p:nvSpPr>
        <p:spPr>
          <a:xfrm flipH="false" flipV="false" rot="0">
            <a:off x="119383" y="6240059"/>
            <a:ext cx="3660617" cy="2658343"/>
          </a:xfrm>
          <a:custGeom>
            <a:avLst/>
            <a:gdLst/>
            <a:ahLst/>
            <a:cxnLst/>
            <a:rect r="r" b="b" t="t" l="l"/>
            <a:pathLst>
              <a:path h="2658343" w="3660617">
                <a:moveTo>
                  <a:pt x="0" y="0"/>
                </a:moveTo>
                <a:lnTo>
                  <a:pt x="3660617" y="0"/>
                </a:lnTo>
                <a:lnTo>
                  <a:pt x="3660617" y="2658343"/>
                </a:lnTo>
                <a:lnTo>
                  <a:pt x="0" y="2658343"/>
                </a:lnTo>
                <a:lnTo>
                  <a:pt x="0" y="0"/>
                </a:lnTo>
                <a:close/>
              </a:path>
            </a:pathLst>
          </a:custGeom>
          <a:blipFill>
            <a:blip r:embed="rId5"/>
            <a:stretch>
              <a:fillRect l="0" t="0" r="-52485" b="0"/>
            </a:stretch>
          </a:blipFill>
        </p:spPr>
      </p:sp>
      <p:sp>
        <p:nvSpPr>
          <p:cNvPr name="TextBox 6" id="6"/>
          <p:cNvSpPr txBox="true"/>
          <p:nvPr/>
        </p:nvSpPr>
        <p:spPr>
          <a:xfrm rot="0">
            <a:off x="218653" y="955284"/>
            <a:ext cx="7275589" cy="947000"/>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Développement de scripts Python p</a:t>
            </a:r>
            <a:r>
              <a:rPr lang="en-US" sz="800">
                <a:solidFill>
                  <a:srgbClr val="FFFFFF"/>
                </a:solidFill>
                <a:latin typeface="Open Sans"/>
                <a:ea typeface="Open Sans"/>
                <a:cs typeface="Open Sans"/>
                <a:sym typeface="Open Sans"/>
              </a:rPr>
              <a:t>our automatiser des tâches simples liées à la gestion d’incidents (identifications et neutralisation de fichiers malveillants,).</a:t>
            </a:r>
          </a:p>
          <a:p>
            <a:pPr algn="l">
              <a:lnSpc>
                <a:spcPts val="1120"/>
              </a:lnSpc>
            </a:pPr>
            <a:r>
              <a:rPr lang="en-US" sz="800">
                <a:solidFill>
                  <a:srgbClr val="FFFFFF"/>
                </a:solidFill>
                <a:latin typeface="Open Sans"/>
                <a:ea typeface="Open Sans"/>
                <a:cs typeface="Open Sans"/>
                <a:sym typeface="Open Sans"/>
              </a:rPr>
              <a:t>Ce projet m’a permis de consolider mes bases en programmation, de simuler des scénarios SOC et de documenter mes choix techniques.</a:t>
            </a:r>
          </a:p>
          <a:p>
            <a:pPr algn="l">
              <a:lnSpc>
                <a:spcPts val="1120"/>
              </a:lnSpc>
            </a:pPr>
            <a:r>
              <a:rPr lang="en-US" sz="800">
                <a:solidFill>
                  <a:srgbClr val="FFFFFF"/>
                </a:solidFill>
                <a:latin typeface="Open Sans"/>
                <a:ea typeface="Open Sans"/>
                <a:cs typeface="Open Sans"/>
                <a:sym typeface="Open Sans"/>
              </a:rPr>
              <a:t>J’ai compris que l’automatisation est un levier essentiel pour la réactivité et l’efficacité d’un analyste.</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Python, Visual studio code , cmd</a:t>
            </a:r>
          </a:p>
          <a:p>
            <a:pPr algn="l">
              <a:lnSpc>
                <a:spcPts val="1120"/>
              </a:lnSpc>
            </a:pPr>
          </a:p>
        </p:txBody>
      </p:sp>
      <p:sp>
        <p:nvSpPr>
          <p:cNvPr name="TextBox 7" id="7"/>
          <p:cNvSpPr txBox="true"/>
          <p:nvPr/>
        </p:nvSpPr>
        <p:spPr>
          <a:xfrm rot="0">
            <a:off x="0" y="590900"/>
            <a:ext cx="4010879"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Pro</a:t>
            </a:r>
            <a:r>
              <a:rPr lang="en-US" sz="999">
                <a:solidFill>
                  <a:srgbClr val="FFFFFF"/>
                </a:solidFill>
                <a:latin typeface="Open Sans"/>
                <a:ea typeface="Open Sans"/>
                <a:cs typeface="Open Sans"/>
                <a:sym typeface="Open Sans"/>
              </a:rPr>
              <a:t>jet 4 – Scripts Python pour automatisation des réponses</a:t>
            </a:r>
          </a:p>
        </p:txBody>
      </p:sp>
      <p:sp>
        <p:nvSpPr>
          <p:cNvPr name="TextBox 8" id="8"/>
          <p:cNvSpPr txBox="true"/>
          <p:nvPr/>
        </p:nvSpPr>
        <p:spPr>
          <a:xfrm rot="0">
            <a:off x="218653" y="4738046"/>
            <a:ext cx="3261182"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Lister l’ensemble des fichiers </a:t>
            </a:r>
          </a:p>
        </p:txBody>
      </p:sp>
      <p:sp>
        <p:nvSpPr>
          <p:cNvPr name="TextBox 9" id="9"/>
          <p:cNvSpPr txBox="true"/>
          <p:nvPr/>
        </p:nvSpPr>
        <p:spPr>
          <a:xfrm rot="0">
            <a:off x="4524144" y="4738046"/>
            <a:ext cx="2177116"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identification fichiers malveillants avec préfixe</a:t>
            </a:r>
          </a:p>
        </p:txBody>
      </p:sp>
      <p:sp>
        <p:nvSpPr>
          <p:cNvPr name="TextBox 10" id="10"/>
          <p:cNvSpPr txBox="true"/>
          <p:nvPr/>
        </p:nvSpPr>
        <p:spPr>
          <a:xfrm rot="0">
            <a:off x="904701" y="9087825"/>
            <a:ext cx="2201477"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Identification fichiers avec IP</a:t>
            </a:r>
          </a:p>
        </p:txBody>
      </p:sp>
      <p:sp>
        <p:nvSpPr>
          <p:cNvPr name="TextBox 11" id="11"/>
          <p:cNvSpPr txBox="true"/>
          <p:nvPr/>
        </p:nvSpPr>
        <p:spPr>
          <a:xfrm rot="0">
            <a:off x="4585394" y="9087825"/>
            <a:ext cx="2183457"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Neutralisation fichiers malveillants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2D36"/>
        </a:solidFill>
      </p:bgPr>
    </p:bg>
    <p:spTree>
      <p:nvGrpSpPr>
        <p:cNvPr id="1" name=""/>
        <p:cNvGrpSpPr/>
        <p:nvPr/>
      </p:nvGrpSpPr>
      <p:grpSpPr>
        <a:xfrm>
          <a:off x="0" y="0"/>
          <a:ext cx="0" cy="0"/>
          <a:chOff x="0" y="0"/>
          <a:chExt cx="0" cy="0"/>
        </a:xfrm>
      </p:grpSpPr>
      <p:sp>
        <p:nvSpPr>
          <p:cNvPr name="Freeform 2" id="2"/>
          <p:cNvSpPr/>
          <p:nvPr/>
        </p:nvSpPr>
        <p:spPr>
          <a:xfrm flipH="false" flipV="false" rot="0">
            <a:off x="332267" y="1943609"/>
            <a:ext cx="6596581" cy="2820147"/>
          </a:xfrm>
          <a:custGeom>
            <a:avLst/>
            <a:gdLst/>
            <a:ahLst/>
            <a:cxnLst/>
            <a:rect r="r" b="b" t="t" l="l"/>
            <a:pathLst>
              <a:path h="2820147" w="6596581">
                <a:moveTo>
                  <a:pt x="0" y="0"/>
                </a:moveTo>
                <a:lnTo>
                  <a:pt x="6596581" y="0"/>
                </a:lnTo>
                <a:lnTo>
                  <a:pt x="6596581" y="2820147"/>
                </a:lnTo>
                <a:lnTo>
                  <a:pt x="0" y="2820147"/>
                </a:lnTo>
                <a:lnTo>
                  <a:pt x="0" y="0"/>
                </a:lnTo>
                <a:close/>
              </a:path>
            </a:pathLst>
          </a:custGeom>
          <a:blipFill>
            <a:blip r:embed="rId2"/>
            <a:stretch>
              <a:fillRect l="-330" t="-4425" r="0" b="-1295"/>
            </a:stretch>
          </a:blipFill>
        </p:spPr>
      </p:sp>
      <p:sp>
        <p:nvSpPr>
          <p:cNvPr name="Freeform 3" id="3"/>
          <p:cNvSpPr/>
          <p:nvPr/>
        </p:nvSpPr>
        <p:spPr>
          <a:xfrm flipH="false" flipV="false" rot="0">
            <a:off x="332267" y="5909293"/>
            <a:ext cx="6596581" cy="3094942"/>
          </a:xfrm>
          <a:custGeom>
            <a:avLst/>
            <a:gdLst/>
            <a:ahLst/>
            <a:cxnLst/>
            <a:rect r="r" b="b" t="t" l="l"/>
            <a:pathLst>
              <a:path h="3094942" w="6596581">
                <a:moveTo>
                  <a:pt x="0" y="0"/>
                </a:moveTo>
                <a:lnTo>
                  <a:pt x="6596581" y="0"/>
                </a:lnTo>
                <a:lnTo>
                  <a:pt x="6596581" y="3094943"/>
                </a:lnTo>
                <a:lnTo>
                  <a:pt x="0" y="3094943"/>
                </a:lnTo>
                <a:lnTo>
                  <a:pt x="0" y="0"/>
                </a:lnTo>
                <a:close/>
              </a:path>
            </a:pathLst>
          </a:custGeom>
          <a:blipFill>
            <a:blip r:embed="rId3"/>
            <a:stretch>
              <a:fillRect l="0" t="-1637" r="0" b="-8642"/>
            </a:stretch>
          </a:blipFill>
        </p:spPr>
      </p:sp>
      <p:sp>
        <p:nvSpPr>
          <p:cNvPr name="TextBox 4" id="4"/>
          <p:cNvSpPr txBox="true"/>
          <p:nvPr/>
        </p:nvSpPr>
        <p:spPr>
          <a:xfrm rot="0">
            <a:off x="332267" y="736950"/>
            <a:ext cx="6596581" cy="676065"/>
          </a:xfrm>
          <a:prstGeom prst="rect">
            <a:avLst/>
          </a:prstGeom>
        </p:spPr>
        <p:txBody>
          <a:bodyPr anchor="t" rtlCol="false" tIns="0" lIns="0" bIns="0" rIns="0">
            <a:spAutoFit/>
          </a:bodyPr>
          <a:lstStyle/>
          <a:p>
            <a:pPr algn="l">
              <a:lnSpc>
                <a:spcPts val="1120"/>
              </a:lnSpc>
            </a:pPr>
            <a:r>
              <a:rPr lang="en-US" sz="800">
                <a:solidFill>
                  <a:srgbClr val="FFFFFF"/>
                </a:solidFill>
                <a:latin typeface="Open Sans"/>
                <a:ea typeface="Open Sans"/>
                <a:cs typeface="Open Sans"/>
                <a:sym typeface="Open Sans"/>
              </a:rPr>
              <a:t>Simulation de gesti</a:t>
            </a:r>
            <a:r>
              <a:rPr lang="en-US" sz="800">
                <a:solidFill>
                  <a:srgbClr val="FFFFFF"/>
                </a:solidFill>
                <a:latin typeface="Open Sans"/>
                <a:ea typeface="Open Sans"/>
                <a:cs typeface="Open Sans"/>
                <a:sym typeface="Open Sans"/>
              </a:rPr>
              <a:t>on d’un incident en temps réel avec application de mesures de containment adaptées.</a:t>
            </a:r>
          </a:p>
          <a:p>
            <a:pPr algn="l">
              <a:lnSpc>
                <a:spcPts val="1120"/>
              </a:lnSpc>
            </a:pPr>
            <a:r>
              <a:rPr lang="en-US" sz="800">
                <a:solidFill>
                  <a:srgbClr val="FFFFFF"/>
                </a:solidFill>
                <a:latin typeface="Open Sans"/>
                <a:ea typeface="Open Sans"/>
                <a:cs typeface="Open Sans"/>
                <a:sym typeface="Open Sans"/>
              </a:rPr>
              <a:t>Analyse des points d’entrée, justification des actions menées et suivi rigoureux du workflow incident.</a:t>
            </a:r>
          </a:p>
          <a:p>
            <a:pPr algn="l">
              <a:lnSpc>
                <a:spcPts val="1120"/>
              </a:lnSpc>
            </a:pPr>
            <a:r>
              <a:rPr lang="en-US" sz="800">
                <a:solidFill>
                  <a:srgbClr val="FFFFFF"/>
                </a:solidFill>
                <a:latin typeface="Open Sans"/>
                <a:ea typeface="Open Sans"/>
                <a:cs typeface="Open Sans"/>
                <a:sym typeface="Open Sans"/>
              </a:rPr>
              <a:t>Ce projet m’a permis de développer une prise de décision rapide et une communication claire en situation critique</a:t>
            </a:r>
          </a:p>
          <a:p>
            <a:pPr algn="l">
              <a:lnSpc>
                <a:spcPts val="1120"/>
              </a:lnSpc>
            </a:pPr>
          </a:p>
          <a:p>
            <a:pPr algn="l">
              <a:lnSpc>
                <a:spcPts val="1120"/>
              </a:lnSpc>
            </a:pPr>
            <a:r>
              <a:rPr lang="en-US" sz="800">
                <a:solidFill>
                  <a:srgbClr val="FFFFFF"/>
                </a:solidFill>
                <a:latin typeface="Open Sans"/>
                <a:ea typeface="Open Sans"/>
                <a:cs typeface="Open Sans"/>
                <a:sym typeface="Open Sans"/>
              </a:rPr>
              <a:t>Outils : VirtualBox , THEHIVE , Python </a:t>
            </a:r>
          </a:p>
        </p:txBody>
      </p:sp>
      <p:sp>
        <p:nvSpPr>
          <p:cNvPr name="TextBox 5" id="5"/>
          <p:cNvSpPr txBox="true"/>
          <p:nvPr/>
        </p:nvSpPr>
        <p:spPr>
          <a:xfrm rot="0">
            <a:off x="-114068" y="371825"/>
            <a:ext cx="4451978" cy="165100"/>
          </a:xfrm>
          <a:prstGeom prst="rect">
            <a:avLst/>
          </a:prstGeom>
        </p:spPr>
        <p:txBody>
          <a:bodyPr anchor="t" rtlCol="false" tIns="0" lIns="0" bIns="0" rIns="0">
            <a:spAutoFit/>
          </a:bodyPr>
          <a:lstStyle/>
          <a:p>
            <a:pPr algn="ctr">
              <a:lnSpc>
                <a:spcPts val="1399"/>
              </a:lnSpc>
            </a:pPr>
            <a:r>
              <a:rPr lang="en-US" sz="999">
                <a:solidFill>
                  <a:srgbClr val="FFFFFF"/>
                </a:solidFill>
                <a:latin typeface="Open Sans"/>
                <a:ea typeface="Open Sans"/>
                <a:cs typeface="Open Sans"/>
                <a:sym typeface="Open Sans"/>
              </a:rPr>
              <a:t>🛡️ Pro</a:t>
            </a:r>
            <a:r>
              <a:rPr lang="en-US" sz="999">
                <a:solidFill>
                  <a:srgbClr val="FFFFFF"/>
                </a:solidFill>
                <a:latin typeface="Open Sans"/>
                <a:ea typeface="Open Sans"/>
                <a:cs typeface="Open Sans"/>
                <a:sym typeface="Open Sans"/>
              </a:rPr>
              <a:t>jet 5 – Containment : Contenez vos premiers incidents</a:t>
            </a:r>
          </a:p>
        </p:txBody>
      </p:sp>
      <p:sp>
        <p:nvSpPr>
          <p:cNvPr name="TextBox 6" id="6"/>
          <p:cNvSpPr txBox="true"/>
          <p:nvPr/>
        </p:nvSpPr>
        <p:spPr>
          <a:xfrm rot="0">
            <a:off x="2809534" y="4963781"/>
            <a:ext cx="1940933" cy="134197"/>
          </a:xfrm>
          <a:prstGeom prst="rect">
            <a:avLst/>
          </a:prstGeom>
        </p:spPr>
        <p:txBody>
          <a:bodyPr anchor="t" rtlCol="false" tIns="0" lIns="0" bIns="0" rIns="0">
            <a:spAutoFit/>
          </a:bodyPr>
          <a:lstStyle/>
          <a:p>
            <a:pPr algn="ctr" marL="0" indent="0" lvl="0">
              <a:lnSpc>
                <a:spcPts val="1120"/>
              </a:lnSpc>
              <a:spcBef>
                <a:spcPct val="0"/>
              </a:spcBef>
            </a:pPr>
            <a:r>
              <a:rPr lang="en-US" sz="800">
                <a:solidFill>
                  <a:srgbClr val="FFFFFF"/>
                </a:solidFill>
                <a:latin typeface="Open Sans"/>
                <a:ea typeface="Open Sans"/>
                <a:cs typeface="Open Sans"/>
                <a:sym typeface="Open Sans"/>
              </a:rPr>
              <a:t>Plan d’endiguement</a:t>
            </a:r>
          </a:p>
        </p:txBody>
      </p:sp>
      <p:sp>
        <p:nvSpPr>
          <p:cNvPr name="TextBox 7" id="7"/>
          <p:cNvSpPr txBox="true"/>
          <p:nvPr/>
        </p:nvSpPr>
        <p:spPr>
          <a:xfrm rot="0">
            <a:off x="2307094" y="9204261"/>
            <a:ext cx="2945812" cy="134197"/>
          </a:xfrm>
          <a:prstGeom prst="rect">
            <a:avLst/>
          </a:prstGeom>
        </p:spPr>
        <p:txBody>
          <a:bodyPr anchor="t" rtlCol="false" tIns="0" lIns="0" bIns="0" rIns="0">
            <a:spAutoFit/>
          </a:bodyPr>
          <a:lstStyle/>
          <a:p>
            <a:pPr algn="ctr">
              <a:lnSpc>
                <a:spcPts val="1120"/>
              </a:lnSpc>
            </a:pPr>
            <a:r>
              <a:rPr lang="en-US" sz="800">
                <a:solidFill>
                  <a:srgbClr val="FFFFFF"/>
                </a:solidFill>
                <a:latin typeface="Open Sans"/>
                <a:ea typeface="Open Sans"/>
                <a:cs typeface="Open Sans"/>
                <a:sym typeface="Open Sans"/>
              </a:rPr>
              <a:t>Résultats script automatisation : Blocage IPs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DAGbn6Ho5vE</dc:identifier>
  <dcterms:modified xsi:type="dcterms:W3CDTF">2011-08-01T06:04:30Z</dcterms:modified>
  <cp:revision>1</cp:revision>
  <dc:title>Black and White Simple Portfolio A4</dc:title>
</cp:coreProperties>
</file>